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1"/>
  </p:notesMasterIdLst>
  <p:sldIdLst>
    <p:sldId id="256" r:id="rId2"/>
    <p:sldId id="257" r:id="rId3"/>
    <p:sldId id="261" r:id="rId4"/>
    <p:sldId id="311" r:id="rId5"/>
    <p:sldId id="333" r:id="rId6"/>
    <p:sldId id="314" r:id="rId7"/>
    <p:sldId id="273" r:id="rId8"/>
    <p:sldId id="312" r:id="rId9"/>
    <p:sldId id="315" r:id="rId10"/>
    <p:sldId id="313" r:id="rId11"/>
    <p:sldId id="316" r:id="rId12"/>
    <p:sldId id="260" r:id="rId13"/>
    <p:sldId id="317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280" r:id="rId24"/>
    <p:sldId id="318" r:id="rId25"/>
    <p:sldId id="334" r:id="rId26"/>
    <p:sldId id="335" r:id="rId27"/>
    <p:sldId id="336" r:id="rId28"/>
    <p:sldId id="337" r:id="rId29"/>
    <p:sldId id="288" r:id="rId30"/>
  </p:sldIdLst>
  <p:sldSz cx="9144000" cy="5143500" type="screen16x9"/>
  <p:notesSz cx="6858000" cy="9144000"/>
  <p:embeddedFontLst>
    <p:embeddedFont>
      <p:font typeface="Cairo" pitchFamily="2" charset="-78"/>
      <p:regular r:id="rId32"/>
      <p:bold r:id="rId33"/>
    </p:embeddedFont>
    <p:embeddedFont>
      <p:font typeface="Electrolize" panose="02000506000000020004" pitchFamily="2" charset="0"/>
      <p:regular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121ED-6091-3EFB-EE52-2B7DDAE6FA8B}" v="23" dt="2024-12-09T22:41:52.526"/>
    <p1510:client id="{44BA3981-35F9-4349-5CA2-A86F90F9D2D6}" v="378" dt="2024-12-09T20:13:08.364"/>
    <p1510:client id="{7DEDD774-1D91-7C42-B7D6-C31C34CC8752}" v="234" dt="2024-12-10T00:46:52.411"/>
    <p1510:client id="{93929B38-E118-869B-D9F3-C014020A1C5E}" v="72" dt="2024-12-10T00:16:24.501"/>
    <p1510:client id="{D1610C39-CEDE-AC42-98AF-830135B4C11A}" v="540" dt="2024-12-09T16:57:07.989"/>
    <p1510:client id="{D8161616-E8A0-6B7C-B150-0F0B6E9EA0BD}" v="1124" dt="2024-12-10T00:46:29.178"/>
    <p1510:client id="{F20C9A1D-9B4A-E96D-04C9-41336A143B5A}" v="757" dt="2024-12-09T22:49:22.714"/>
  </p1510:revLst>
</p1510:revInfo>
</file>

<file path=ppt/tableStyles.xml><?xml version="1.0" encoding="utf-8"?>
<a:tblStyleLst xmlns:a="http://schemas.openxmlformats.org/drawingml/2006/main" def="{D43BC045-8A88-47D4-B9E9-2D1E3BD3C256}">
  <a:tblStyle styleId="{D43BC045-8A88-47D4-B9E9-2D1E3BD3C2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4884"/>
  </p:normalViewPr>
  <p:slideViewPr>
    <p:cSldViewPr snapToGrid="0">
      <p:cViewPr varScale="1">
        <p:scale>
          <a:sx n="152" d="100"/>
          <a:sy n="152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DistilBERT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while lightweight, maintains much of BERT’s understanding, making it a faster, more efficient choice for real-time recommendations."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"Books like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'The Last Lion'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'Never Call Retreat'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reflect its ability to focus on biographical and historical narratives while being computationally efficient."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529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"Word2Vec captures thematic similarities based on word embeddings. It focuses on relationships between words in the dataset."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"It suggests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'I’m Telling You Stories'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'God Bless You, Mr. Rosewater.'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While these aren’t explicitly historical, their underlying themes connect to storytelling and cultural history."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754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FastText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extends Word2Vec by considering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subword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information, making it robust to rare or misspelled words."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"Books like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'20,000 Leagues Under the Sea'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'Tender is the Night'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highlight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FastText’s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ability to infer thematic connections, even when direct matches aren’t obvious."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050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"Doc2Vec generates embeddings for entire documents, offering recommendations based on overall document similarity."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"Results like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'A Farewell to Arms'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'Early Candlelight'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show how Doc2Vec captures broad contextual alignment rather than focusing narrowly on 'history.'"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59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"Graph-based methods leverage relationships between entities like authors, genres, and categories. They offer recommendations by navigating these connections."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"Books such as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'Wodehouse on Crime'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'The Epic of Gilgamesh'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reflect how graph-based models explore tangential yet meaningful connections."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178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"Topic modeling identifies latent themes in the data. It matches user queries to broader themes rather than exact words."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"Books like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'Reason in History'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'The Elements of Style'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reveal how this approach interprets 'history' through its philosophical and linguistic dimensions."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909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"The hybrid model combines strengths from all the above approaches, balancing relevance, diversity, and semantic depth."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"Recommendations like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'Spandau'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'The Negro'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demonstrate its ability to synthesize semantic understanding, term relevance, and thematic breadth."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479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8b4bebab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8b4bebab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chatbot has been built to offer a seamless way to explore and connect with a vast array of books."</a:t>
            </a:r>
            <a:endParaRPr 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chatbot integrates several key components:</a:t>
            </a:r>
            <a:endParaRPr lang="en-US" b="0" dirty="0"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Loading: The book dataset is preloaded using a caching mechanism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ensure quick and efficient responses.</a:t>
            </a: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Recommendation Models: We leverage multiple recommendation techniques, including TF-IDF, BERT,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DistilBERT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a Hybrid model. Each model adds a unique dimension to the recommendation process:</a:t>
            </a:r>
          </a:p>
          <a:p>
            <a:pPr marL="45720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[can be excluded, since already covered previously]</a:t>
            </a:r>
            <a:endParaRPr lang="en-US" b="0" dirty="0">
              <a:effectLst/>
            </a:endParaRPr>
          </a:p>
          <a:p>
            <a:pPr marL="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TF-IDF matches based on term frequency and relevance.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BERT and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go beyond keywords to understand the context of user queries.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DistilBERT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brings a faster yet accurate semantic matching capability.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Hybrid combines these models for comprehensive and diverse suggestions.</a:t>
            </a:r>
          </a:p>
          <a:p>
            <a:pPr rtl="0" fontAlgn="base">
              <a:spcAft>
                <a:spcPts val="1200"/>
              </a:spcAft>
              <a:buFont typeface="+mj-lt"/>
              <a:buAutoNum type="arabicPeriod" startAt="3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 API: The chatbot uses OpenAI's GPT-3.5-Turbo model to provide conversational responses. This allows it to interpret queries, explain recommendations, and engage users naturally.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chatbot operates in three simple steps:</a:t>
            </a:r>
            <a:endParaRPr lang="en-US" b="0" dirty="0"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Input: Users enter a query, such as 'Suggest me books on history.'</a:t>
            </a: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Integration: The query is processed through the recommendation models, generating lists of book suggestions based on different NLP techniques.</a:t>
            </a: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Dynamic Response: The OpenAI API synthesizes the model outputs into a conversational response, explaining why certain books are recommended and engaging users in dialogue.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370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8b4bebab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8b4bebab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all 5 models run in the bot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GPT3.5 will then aggregate and give the 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ask for a certain year or rating or pages count - GPT 3.5 filters and gives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alternatively filter the data based on user input, and then apply the models, and then use GPT 3.5 for just the conversational part (understanding user queries, intent/semantics, account for misspellings, grammar </a:t>
            </a:r>
            <a:r>
              <a:rPr lang="en-US" dirty="0" err="1"/>
              <a:t>etc</a:t>
            </a:r>
            <a:r>
              <a:rPr lang="en-US" dirty="0"/>
              <a:t>), but that was becoming difficult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853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24a59d8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24a59d8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8b4bebab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8b4bebab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852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8b4bebab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8b4bebab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147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8b4bebab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8b4bebab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976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58b4bebab1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58b4bebab1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8b4bebab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8b4bebab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EEF1F75-DDE7-DADA-4755-F75DD7E8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>
            <a:extLst>
              <a:ext uri="{FF2B5EF4-FFF2-40B4-BE49-F238E27FC236}">
                <a16:creationId xmlns:a16="http://schemas.microsoft.com/office/drawing/2014/main" id="{EC412B76-8028-0FDE-5D58-DB21D96C69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>
            <a:extLst>
              <a:ext uri="{FF2B5EF4-FFF2-40B4-BE49-F238E27FC236}">
                <a16:creationId xmlns:a16="http://schemas.microsoft.com/office/drawing/2014/main" id="{3E6D9870-5159-C4A4-41CB-0AF44B8D55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34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"TF-IDF focuses on term frequency and relevance in the query and book descriptions. It’s great for matching exact or frequent terms in the dataset."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"TF-IDF returned books like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'The Philosophy of History'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'The Negro.'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These have high term overlap with 'history.' Notice it sticks closely to books explicitly categorized as history.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user queries lack precise keywords - so basic models like TF IDF find it difficult to give relevant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reccos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hence the dashboard you found to be a good solution - by allowing users to ask specific topics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Advanced models like Roberta and BERT are computationally very intense, so used caching to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response times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Different models give outputs in different formats - so we needed to convert everything to JSON for seamless integration with Flask API and Postman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Flask API acts as a backend service for the book recommendation system. It takes user queries, processes them, and uses pre-trained models like TF-IDF, BERT, and Hybrid to generate book recommendations. The results are returned in a structured JSON format, making it easy for tools like Postman or frontend applications (e.g.,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to display them.</a:t>
            </a:r>
          </a:p>
          <a:p>
            <a:br>
              <a:rPr lang="en-US" sz="3200" dirty="0"/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144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"BERT understands the semantic context of the query and book descriptions. It excels at finding relevant matches even when exact terms aren’t present."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"BERT recommended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'A People’s History of the United States'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'The Classical World,'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which are historically rich but also semantically aligned with broader themes like U.S. and ancient history."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524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Explanation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"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builds on BERT, refining contextual understanding by leveraging enhanced training techniques. This often leads to deeper semantic matches."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Overlay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"Recommendations like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'The Negro'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'Lies My Teacher Told Me'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showcase how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connects 'history' to educational and social contexts."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87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t="-300" b="30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>
            <a:spLocks noGrp="1"/>
          </p:cNvSpPr>
          <p:nvPr>
            <p:ph type="title" hasCustomPrompt="1"/>
          </p:nvPr>
        </p:nvSpPr>
        <p:spPr>
          <a:xfrm>
            <a:off x="5747650" y="259695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747650" y="3066725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 idx="2" hasCustomPrompt="1"/>
          </p:nvPr>
        </p:nvSpPr>
        <p:spPr>
          <a:xfrm>
            <a:off x="1084400" y="2596950"/>
            <a:ext cx="23229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3"/>
          </p:nvPr>
        </p:nvSpPr>
        <p:spPr>
          <a:xfrm>
            <a:off x="1084400" y="3066725"/>
            <a:ext cx="23229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 idx="4" hasCustomPrompt="1"/>
          </p:nvPr>
        </p:nvSpPr>
        <p:spPr>
          <a:xfrm>
            <a:off x="3421500" y="358250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5"/>
          </p:nvPr>
        </p:nvSpPr>
        <p:spPr>
          <a:xfrm>
            <a:off x="3421500" y="4048873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5925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59250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162" r="21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58800" y="1594300"/>
            <a:ext cx="39102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58850" y="2312600"/>
            <a:ext cx="39102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3280750" y="535000"/>
            <a:ext cx="4993800" cy="1274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l="10309" r="24894" b="26777"/>
          <a:stretch/>
        </p:blipFill>
        <p:spPr>
          <a:xfrm>
            <a:off x="7658650" y="3456725"/>
            <a:ext cx="1485350" cy="16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2">
            <a:alphaModFix/>
          </a:blip>
          <a:srcRect l="7797" t="1556" r="67603" b="7443"/>
          <a:stretch/>
        </p:blipFill>
        <p:spPr>
          <a:xfrm rot="10800000">
            <a:off x="-27575" y="1357524"/>
            <a:ext cx="563899" cy="20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5353575" y="2642075"/>
            <a:ext cx="26163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5353575" y="1476475"/>
            <a:ext cx="26163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_1_2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>
            <a:spLocks noGrp="1"/>
          </p:cNvSpPr>
          <p:nvPr>
            <p:ph type="subTitle" idx="1"/>
          </p:nvPr>
        </p:nvSpPr>
        <p:spPr>
          <a:xfrm>
            <a:off x="967725" y="2641475"/>
            <a:ext cx="28173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967875" y="1328100"/>
            <a:ext cx="28173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949550" y="2184713"/>
            <a:ext cx="28173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67" r:id="rId7"/>
    <p:sldLayoutId id="2147483668" r:id="rId8"/>
    <p:sldLayoutId id="2147483669" r:id="rId9"/>
    <p:sldLayoutId id="2147483678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icpedia.org/chalkboard/t/thank-you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>
            <a:spLocks noGrp="1"/>
          </p:cNvSpPr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>
                <a:solidFill>
                  <a:schemeClr val="dk1"/>
                </a:solidFill>
              </a:rPr>
              <a:t>Book Recommendation System</a:t>
            </a:r>
            <a:br>
              <a:rPr lang="en" b="1">
                <a:solidFill>
                  <a:schemeClr val="dk1"/>
                </a:solidFill>
              </a:rPr>
            </a:br>
            <a:br>
              <a:rPr lang="en" b="1"/>
            </a:br>
            <a:r>
              <a:rPr lang="en" sz="1600"/>
              <a:t>By: Valli, </a:t>
            </a:r>
            <a:r>
              <a:rPr lang="en" sz="1600" err="1"/>
              <a:t>Gandhimati</a:t>
            </a:r>
            <a:r>
              <a:rPr lang="en" sz="1600"/>
              <a:t>, Vathan, Sharath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20430-DA14-2631-DC71-1FEF5A0C3A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7562" y="964692"/>
            <a:ext cx="3214116" cy="32141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4EED68A-0A0E-9FEF-660A-E7EB3965D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93" y="873888"/>
            <a:ext cx="4054515" cy="4134404"/>
          </a:xfrm>
        </p:spPr>
        <p:txBody>
          <a:bodyPr/>
          <a:lstStyle/>
          <a:p>
            <a:pPr marL="0" indent="0"/>
            <a:endParaRPr lang="en-US" sz="1200" b="1">
              <a:solidFill>
                <a:schemeClr val="tx1"/>
              </a:solidFill>
            </a:endParaRPr>
          </a:p>
          <a:p>
            <a:pPr marL="285750" indent="-285750">
              <a:buFont typeface="Arial,Sans-Serif"/>
              <a:buChar char="•"/>
            </a:pPr>
            <a:endParaRPr lang="en-US" sz="1200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EADE3-5AC3-B046-DE82-E5F2AE866CE6}"/>
              </a:ext>
            </a:extLst>
          </p:cNvPr>
          <p:cNvSpPr txBox="1"/>
          <p:nvPr/>
        </p:nvSpPr>
        <p:spPr>
          <a:xfrm>
            <a:off x="262327" y="936884"/>
            <a:ext cx="2927765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Electrolize"/>
              </a:rPr>
              <a:t>Imputed Missing Numerical Values </a:t>
            </a:r>
          </a:p>
          <a:p>
            <a:r>
              <a:rPr lang="en-US" sz="1050" dirty="0">
                <a:latin typeface="Electrolize"/>
              </a:rPr>
              <a:t>       Used the median to fill gaps in: </a:t>
            </a:r>
          </a:p>
          <a:p>
            <a:r>
              <a:rPr lang="en-US" sz="1050" dirty="0">
                <a:latin typeface="Electrolize"/>
              </a:rPr>
              <a:t>       </a:t>
            </a:r>
            <a:r>
              <a:rPr lang="en-US" sz="1050" err="1">
                <a:latin typeface="Electrolize"/>
              </a:rPr>
              <a:t>average_rating</a:t>
            </a:r>
            <a:r>
              <a:rPr lang="en-US" sz="1050" dirty="0">
                <a:latin typeface="Electrolize"/>
              </a:rPr>
              <a:t> </a:t>
            </a:r>
          </a:p>
          <a:p>
            <a:r>
              <a:rPr lang="en-US" sz="1050" dirty="0">
                <a:latin typeface="Electrolize"/>
              </a:rPr>
              <a:t>       </a:t>
            </a:r>
            <a:r>
              <a:rPr lang="en-US" sz="1050" err="1">
                <a:latin typeface="Electrolize"/>
              </a:rPr>
              <a:t>num_pages</a:t>
            </a:r>
            <a:r>
              <a:rPr lang="en-US" sz="1050" dirty="0">
                <a:latin typeface="Electrolize"/>
              </a:rPr>
              <a:t> </a:t>
            </a:r>
          </a:p>
          <a:p>
            <a:r>
              <a:rPr lang="en-US" sz="1050" dirty="0">
                <a:latin typeface="Electrolize"/>
              </a:rPr>
              <a:t>       </a:t>
            </a:r>
            <a:r>
              <a:rPr lang="en-US" sz="1050" dirty="0" err="1">
                <a:latin typeface="Electrolize"/>
              </a:rPr>
              <a:t>ratings_count</a:t>
            </a:r>
            <a:br>
              <a:rPr lang="en-US" sz="1100" dirty="0">
                <a:latin typeface="Cairo"/>
              </a:rPr>
            </a:br>
            <a:br>
              <a:rPr lang="en-US" sz="1100" dirty="0">
                <a:latin typeface="Cairo"/>
              </a:rPr>
            </a:br>
            <a:r>
              <a:rPr lang="en-US" sz="1200" b="1" dirty="0">
                <a:solidFill>
                  <a:schemeClr val="accent2"/>
                </a:solidFill>
                <a:latin typeface="Electrolize"/>
              </a:rPr>
              <a:t>Text Cleaning &amp; Feature Engineering</a:t>
            </a:r>
            <a:br>
              <a:rPr lang="en-US" sz="1200" b="1" dirty="0">
                <a:solidFill>
                  <a:schemeClr val="accent2"/>
                </a:solidFill>
                <a:latin typeface="Electrolize"/>
              </a:rPr>
            </a:br>
            <a:r>
              <a:rPr lang="en-US" sz="1100" b="1" dirty="0">
                <a:latin typeface="Electrolize"/>
              </a:rPr>
              <a:t>Cleaned Text Columns</a:t>
            </a:r>
            <a:endParaRPr lang="en-US" sz="1100">
              <a:latin typeface="Electrolize"/>
            </a:endParaRPr>
          </a:p>
          <a:p>
            <a:endParaRPr lang="en-US" sz="1100" dirty="0">
              <a:latin typeface="Electrolize"/>
            </a:endParaRPr>
          </a:p>
          <a:p>
            <a:pPr marL="285750" indent="-285750">
              <a:buChar char="•"/>
            </a:pPr>
            <a:r>
              <a:rPr lang="en-US" sz="1100" dirty="0">
                <a:latin typeface="Electrolize"/>
              </a:rPr>
              <a:t>Applied cleaning steps to description, categories, and title:</a:t>
            </a:r>
          </a:p>
          <a:p>
            <a:pPr marL="285750" indent="-285750">
              <a:buChar char="•"/>
            </a:pPr>
            <a:r>
              <a:rPr lang="en-US" sz="1100" dirty="0">
                <a:latin typeface="Electrolize"/>
              </a:rPr>
              <a:t>Removed special characters using regex (\W+).</a:t>
            </a:r>
          </a:p>
          <a:p>
            <a:pPr marL="285750" indent="-285750">
              <a:buChar char="•"/>
            </a:pPr>
            <a:r>
              <a:rPr lang="en-US" sz="1100" dirty="0">
                <a:latin typeface="Electrolize"/>
              </a:rPr>
              <a:t>Converted text to lowercase.</a:t>
            </a:r>
          </a:p>
          <a:p>
            <a:pPr marL="285750" indent="-285750">
              <a:buChar char="•"/>
            </a:pPr>
            <a:r>
              <a:rPr lang="en-US" sz="1100" dirty="0">
                <a:latin typeface="Electrolize"/>
              </a:rPr>
              <a:t>Stripped whitespace for uniformity.</a:t>
            </a:r>
            <a:br>
              <a:rPr lang="en-US" sz="1100" dirty="0">
                <a:latin typeface="Electrolize"/>
              </a:rPr>
            </a:br>
            <a:br>
              <a:rPr lang="en-US" sz="1100" dirty="0">
                <a:latin typeface="Electrolize"/>
              </a:rPr>
            </a:br>
            <a:r>
              <a:rPr lang="en-US" sz="1100" b="1" dirty="0">
                <a:latin typeface="Electrolize"/>
              </a:rPr>
              <a:t>Created a Combined Features Column</a:t>
            </a:r>
          </a:p>
          <a:p>
            <a:pPr marL="285750" indent="-285750">
              <a:buChar char="•"/>
            </a:pPr>
            <a:r>
              <a:rPr lang="en-US" sz="1100" dirty="0">
                <a:latin typeface="Electrolize"/>
              </a:rPr>
              <a:t>Merged title, description, and categories into a single column </a:t>
            </a:r>
            <a:r>
              <a:rPr lang="en-US" sz="1100" err="1">
                <a:latin typeface="Electrolize"/>
              </a:rPr>
              <a:t>combined_features</a:t>
            </a:r>
            <a:r>
              <a:rPr lang="en-US" sz="1100" dirty="0">
                <a:latin typeface="Electrolize"/>
              </a:rPr>
              <a:t> for model input.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A758C-C5C4-01C8-5D21-CB94CD8E3030}"/>
              </a:ext>
            </a:extLst>
          </p:cNvPr>
          <p:cNvSpPr txBox="1"/>
          <p:nvPr/>
        </p:nvSpPr>
        <p:spPr>
          <a:xfrm>
            <a:off x="229968" y="200721"/>
            <a:ext cx="71512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Electrolize"/>
              </a:rPr>
              <a:t>Data Standardization and Cleaning</a:t>
            </a:r>
            <a:endParaRPr lang="en-US" dirty="0">
              <a:solidFill>
                <a:schemeClr val="tx1"/>
              </a:solidFill>
              <a:latin typeface="Electrolize"/>
            </a:endParaRPr>
          </a:p>
        </p:txBody>
      </p:sp>
      <p:pic>
        <p:nvPicPr>
          <p:cNvPr id="5" name="Picture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A7D2F52A-BBE3-6802-BBC1-6E28B669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" t="-321" r="37899" b="680"/>
          <a:stretch/>
        </p:blipFill>
        <p:spPr>
          <a:xfrm>
            <a:off x="3691329" y="2904075"/>
            <a:ext cx="4432181" cy="1369666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02B9BC3-6171-4037-0FD4-6A277AB9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4" t="39317" r="31778" b="407"/>
          <a:stretch/>
        </p:blipFill>
        <p:spPr>
          <a:xfrm>
            <a:off x="3803754" y="937209"/>
            <a:ext cx="4319072" cy="13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3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4EED68A-0A0E-9FEF-660A-E7EB3965D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93" y="1175083"/>
            <a:ext cx="4054515" cy="3833209"/>
          </a:xfrm>
        </p:spPr>
        <p:txBody>
          <a:bodyPr/>
          <a:lstStyle/>
          <a:p>
            <a:pPr marL="0" indent="0"/>
            <a:endParaRPr lang="en-US" sz="1200" b="1">
              <a:solidFill>
                <a:schemeClr val="tx1"/>
              </a:solidFill>
            </a:endParaRPr>
          </a:p>
          <a:p>
            <a:pPr marL="285750" indent="-285750">
              <a:buFont typeface="Arial,Sans-Serif"/>
              <a:buChar char="•"/>
            </a:pPr>
            <a:endParaRPr lang="en-US" sz="1200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EADE3-5AC3-B046-DE82-E5F2AE866CE6}"/>
              </a:ext>
            </a:extLst>
          </p:cNvPr>
          <p:cNvSpPr txBox="1"/>
          <p:nvPr/>
        </p:nvSpPr>
        <p:spPr>
          <a:xfrm>
            <a:off x="224851" y="1175790"/>
            <a:ext cx="820711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Electrolize"/>
              </a:rPr>
              <a:t>Tools and Models</a:t>
            </a:r>
          </a:p>
          <a:p>
            <a:br>
              <a:rPr lang="en-US" sz="1200" b="1" dirty="0">
                <a:latin typeface="Electrolize"/>
              </a:rPr>
            </a:br>
            <a:r>
              <a:rPr lang="en-US" sz="1200" b="1" dirty="0" err="1">
                <a:latin typeface="Electrolize"/>
              </a:rPr>
              <a:t>SpellChecker</a:t>
            </a:r>
            <a:br>
              <a:rPr lang="en-US" sz="1200" b="1" dirty="0">
                <a:latin typeface="Electrolize"/>
              </a:rPr>
            </a:br>
            <a:endParaRPr lang="en-US" sz="1200" b="1">
              <a:latin typeface="Electrolize"/>
            </a:endParaRPr>
          </a:p>
          <a:p>
            <a:pPr marL="285750" indent="-285750">
              <a:buChar char="•"/>
            </a:pPr>
            <a:r>
              <a:rPr lang="en-US" sz="1200" dirty="0">
                <a:latin typeface="Electrolize"/>
              </a:rPr>
              <a:t>Corrected misspellings in text columns to improve data quality.</a:t>
            </a:r>
          </a:p>
          <a:p>
            <a:pPr marL="285750" indent="-285750">
              <a:buChar char="•"/>
            </a:pPr>
            <a:endParaRPr lang="en-US" sz="1200" dirty="0">
              <a:latin typeface="Electrolize"/>
            </a:endParaRPr>
          </a:p>
          <a:p>
            <a:r>
              <a:rPr lang="en-US" sz="1200" b="1" err="1">
                <a:latin typeface="Electrolize"/>
              </a:rPr>
              <a:t>SentenceTransformer</a:t>
            </a:r>
            <a:r>
              <a:rPr lang="en-US" sz="1200" b="1" dirty="0">
                <a:latin typeface="Electrolize"/>
              </a:rPr>
              <a:t> (BERT)</a:t>
            </a:r>
            <a:br>
              <a:rPr lang="en-US" sz="1200" b="1" dirty="0">
                <a:latin typeface="Electrolize"/>
              </a:rPr>
            </a:br>
            <a:endParaRPr lang="en-US" sz="1200" dirty="0">
              <a:latin typeface="Electrolize"/>
            </a:endParaRPr>
          </a:p>
          <a:p>
            <a:pPr marL="285750" indent="-285750">
              <a:buChar char="•"/>
            </a:pPr>
            <a:r>
              <a:rPr lang="en-US" sz="1200" dirty="0">
                <a:latin typeface="Electrolize"/>
              </a:rPr>
              <a:t>Used all-MiniLM-L6-v2 to generate embeddings for </a:t>
            </a:r>
            <a:r>
              <a:rPr lang="en-US" sz="1200" err="1">
                <a:latin typeface="Electrolize"/>
              </a:rPr>
              <a:t>combined_features</a:t>
            </a:r>
            <a:r>
              <a:rPr lang="en-US" sz="1200" dirty="0">
                <a:latin typeface="Electrolize"/>
              </a:rPr>
              <a:t>.</a:t>
            </a:r>
          </a:p>
          <a:p>
            <a:pPr marL="285750" indent="-285750">
              <a:buChar char="•"/>
            </a:pPr>
            <a:r>
              <a:rPr lang="en-US" sz="1200" dirty="0">
                <a:latin typeface="Electrolize"/>
              </a:rPr>
              <a:t>Enabled clustering and similarity-based recommendations.</a:t>
            </a:r>
          </a:p>
          <a:p>
            <a:pPr marL="285750" indent="-285750">
              <a:buChar char="•"/>
            </a:pPr>
            <a:endParaRPr lang="en-US" sz="1200" dirty="0">
              <a:latin typeface="Electrolize"/>
            </a:endParaRPr>
          </a:p>
          <a:p>
            <a:r>
              <a:rPr lang="en-US" sz="1200" b="1" dirty="0">
                <a:latin typeface="Electrolize"/>
              </a:rPr>
              <a:t>Emotion Analysis</a:t>
            </a:r>
            <a:br>
              <a:rPr lang="en-US" sz="1200" b="1" dirty="0">
                <a:latin typeface="Electrolize"/>
              </a:rPr>
            </a:br>
            <a:endParaRPr lang="en-US" sz="1200" dirty="0">
              <a:latin typeface="Electrolize"/>
            </a:endParaRPr>
          </a:p>
          <a:p>
            <a:pPr marL="285750" lvl="1" indent="-285750">
              <a:buChar char="•"/>
            </a:pPr>
            <a:r>
              <a:rPr lang="en-US" sz="1200" dirty="0">
                <a:latin typeface="Electrolize"/>
              </a:rPr>
              <a:t>Leveraged j-</a:t>
            </a:r>
            <a:r>
              <a:rPr lang="en-US" sz="1200" err="1">
                <a:latin typeface="Electrolize"/>
              </a:rPr>
              <a:t>hartmann</a:t>
            </a:r>
            <a:r>
              <a:rPr lang="en-US" sz="1200" dirty="0">
                <a:latin typeface="Electrolize"/>
              </a:rPr>
              <a:t>/emotion-</a:t>
            </a:r>
            <a:r>
              <a:rPr lang="en-US" sz="1200" err="1">
                <a:latin typeface="Electrolize"/>
              </a:rPr>
              <a:t>english</a:t>
            </a:r>
            <a:r>
              <a:rPr lang="en-US" sz="1200" dirty="0">
                <a:latin typeface="Electrolize"/>
              </a:rPr>
              <a:t>-</a:t>
            </a:r>
            <a:r>
              <a:rPr lang="en-US" sz="1200" err="1">
                <a:latin typeface="Electrolize"/>
              </a:rPr>
              <a:t>distilroberta</a:t>
            </a:r>
            <a:r>
              <a:rPr lang="en-US" sz="1200" dirty="0">
                <a:latin typeface="Electrolize"/>
              </a:rPr>
              <a:t>-base to classify emotional tone in book descriptions and reviews.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B66D8-D456-FD5A-1D0D-F4669E23E223}"/>
              </a:ext>
            </a:extLst>
          </p:cNvPr>
          <p:cNvSpPr txBox="1"/>
          <p:nvPr/>
        </p:nvSpPr>
        <p:spPr>
          <a:xfrm>
            <a:off x="319098" y="259720"/>
            <a:ext cx="6813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434343"/>
                </a:solidFill>
                <a:latin typeface="Electrolize"/>
              </a:rPr>
              <a:t>Data Standardization and Cleaning</a:t>
            </a:r>
            <a:endParaRPr lang="en-US" dirty="0">
              <a:latin typeface="Electrolize"/>
            </a:endParaRPr>
          </a:p>
        </p:txBody>
      </p:sp>
    </p:spTree>
    <p:extLst>
      <p:ext uri="{BB962C8B-B14F-4D97-AF65-F5344CB8AC3E}">
        <p14:creationId xmlns:p14="http://schemas.microsoft.com/office/powerpoint/2010/main" val="269544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3816849" y="24783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pic>
        <p:nvPicPr>
          <p:cNvPr id="253" name="Google Shape;253;p45"/>
          <p:cNvPicPr preferRelativeResize="0"/>
          <p:nvPr/>
        </p:nvPicPr>
        <p:blipFill rotWithShape="1">
          <a:blip r:embed="rId3">
            <a:alphaModFix/>
          </a:blip>
          <a:srcRect l="14335" r="14342"/>
          <a:stretch/>
        </p:blipFill>
        <p:spPr>
          <a:xfrm>
            <a:off x="793150" y="348250"/>
            <a:ext cx="3023699" cy="4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8" y="495644"/>
            <a:ext cx="2671075" cy="347530"/>
          </a:xfrm>
        </p:spPr>
        <p:txBody>
          <a:bodyPr/>
          <a:lstStyle/>
          <a:p>
            <a:r>
              <a:rPr lang="en-US" sz="1300" b="1" dirty="0"/>
              <a:t>TF-IDF-Based Content Filtering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BF207-E7C5-BB56-7C59-B8042E9A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67" r="14696" b="-827"/>
          <a:stretch/>
        </p:blipFill>
        <p:spPr>
          <a:xfrm>
            <a:off x="818636" y="3809028"/>
            <a:ext cx="3900104" cy="94563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3" y="1135405"/>
            <a:ext cx="8476546" cy="213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Uses the TF-IDF vectorizer to represent book descriptions as</a:t>
            </a:r>
          </a:p>
          <a:p>
            <a:pPr algn="l"/>
            <a:r>
              <a:rPr lang="en-US" sz="1200" dirty="0"/>
              <a:t> numerical vectors.</a:t>
            </a:r>
          </a:p>
          <a:p>
            <a:pPr algn="l"/>
            <a:r>
              <a:rPr lang="en-US" sz="1200" dirty="0"/>
              <a:t>Calculates cosine similarity between the query vector and book vectors.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Matches the user's query with book descriptions using a term frequency-inverse </a:t>
            </a:r>
          </a:p>
          <a:p>
            <a:pPr algn="l"/>
            <a:r>
              <a:rPr lang="en-US" sz="1200" dirty="0"/>
              <a:t>document frequency matrix.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Highlights books closely related to the frequency of the query term </a:t>
            </a:r>
          </a:p>
          <a:p>
            <a:pPr algn="l"/>
            <a:r>
              <a:rPr lang="en-US" sz="1200" dirty="0"/>
              <a:t>in the text.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Vectorizes the book descriptions and user query using </a:t>
            </a:r>
            <a:r>
              <a:rPr lang="en-US" sz="1200" dirty="0" err="1"/>
              <a:t>TfidfVectorizer</a:t>
            </a:r>
            <a:r>
              <a:rPr lang="en-US" sz="1200" dirty="0"/>
              <a:t>.</a:t>
            </a:r>
          </a:p>
          <a:p>
            <a:pPr algn="l"/>
            <a:r>
              <a:rPr lang="en-US" sz="1200" dirty="0"/>
              <a:t>Computes similarity scores and ranks books based on these scores.</a:t>
            </a:r>
          </a:p>
          <a:p>
            <a:pPr algn="l"/>
            <a:r>
              <a:rPr lang="en-US" sz="1200" dirty="0"/>
              <a:t>Recommends books that closely match the query's content.</a:t>
            </a:r>
          </a:p>
        </p:txBody>
      </p:sp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C4F339F-516C-6A6F-1E2C-EA7D3DC4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330" y="596213"/>
            <a:ext cx="2011286" cy="3086100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B33B48EB-FDFE-0193-0D6F-64DF8A354057}"/>
              </a:ext>
            </a:extLst>
          </p:cNvPr>
          <p:cNvSpPr txBox="1">
            <a:spLocks/>
          </p:cNvSpPr>
          <p:nvPr/>
        </p:nvSpPr>
        <p:spPr>
          <a:xfrm>
            <a:off x="6529340" y="3683172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7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8" y="495644"/>
            <a:ext cx="2616646" cy="347530"/>
          </a:xfrm>
        </p:spPr>
        <p:txBody>
          <a:bodyPr/>
          <a:lstStyle/>
          <a:p>
            <a:r>
              <a:rPr lang="en-US" sz="1300" b="1" dirty="0"/>
              <a:t>BERT-Based Recommendation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3" y="1215134"/>
            <a:ext cx="5994905" cy="213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Leverages BERT embeddings to represent book descriptions semantically.</a:t>
            </a:r>
          </a:p>
          <a:p>
            <a:pPr algn="l"/>
            <a:r>
              <a:rPr lang="en-US" sz="1200" dirty="0"/>
              <a:t>Matches user queries to book descriptions based on cosine similarity in the embedding space.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Embeddings-based semantic similarity between the query and book descriptions using</a:t>
            </a:r>
          </a:p>
          <a:p>
            <a:pPr algn="l"/>
            <a:r>
              <a:rPr lang="en-US" sz="1200" dirty="0"/>
              <a:t> the BERT model.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Captures deeper contextual meanings of the query.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Generates embeddings for book descriptions and the user query using a pre-trained BERT model.</a:t>
            </a:r>
          </a:p>
          <a:p>
            <a:pPr algn="l"/>
            <a:r>
              <a:rPr lang="en-US" sz="1200" dirty="0"/>
              <a:t>Computes similarity scores and retrieves the most relevant books.</a:t>
            </a:r>
          </a:p>
          <a:p>
            <a:pPr algn="l"/>
            <a:r>
              <a:rPr lang="en-US" sz="1200" dirty="0"/>
              <a:t>Offers deeper semantic understanding compared to TF-IDF.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7395373-3FB3-7AD4-8B03-58EA4C8F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66" y="3829364"/>
            <a:ext cx="4572000" cy="8096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98C23C2-B33A-D89C-D56C-CC505C2B6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28" y="735227"/>
            <a:ext cx="2259942" cy="30861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432E3EF-35E7-42FD-78A8-DE35ADBB611D}"/>
              </a:ext>
            </a:extLst>
          </p:cNvPr>
          <p:cNvSpPr txBox="1">
            <a:spLocks/>
          </p:cNvSpPr>
          <p:nvPr/>
        </p:nvSpPr>
        <p:spPr>
          <a:xfrm>
            <a:off x="6351712" y="3829908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6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8" y="495644"/>
            <a:ext cx="2986761" cy="347530"/>
          </a:xfrm>
        </p:spPr>
        <p:txBody>
          <a:bodyPr/>
          <a:lstStyle/>
          <a:p>
            <a:r>
              <a:rPr lang="en-US" sz="1300" b="1" dirty="0" err="1"/>
              <a:t>RoBERTa</a:t>
            </a:r>
            <a:r>
              <a:rPr lang="en-US" sz="1300" b="1" dirty="0"/>
              <a:t>-Based Recommendation</a:t>
            </a:r>
            <a:endParaRPr lang="en-US" sz="13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3" y="882234"/>
            <a:ext cx="6024221" cy="2470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endParaRPr lang="en-US" sz="1200" b="1" dirty="0">
              <a:solidFill>
                <a:schemeClr val="accent2"/>
              </a:solidFill>
            </a:endParaRPr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Similar to BERT but utilizes the </a:t>
            </a:r>
            <a:r>
              <a:rPr lang="en-US" sz="1200" dirty="0" err="1"/>
              <a:t>RoBERTa</a:t>
            </a:r>
            <a:r>
              <a:rPr lang="en-US" sz="1200" dirty="0"/>
              <a:t> model for improved pre-training and performance.</a:t>
            </a:r>
          </a:p>
          <a:p>
            <a:pPr algn="l"/>
            <a:r>
              <a:rPr lang="en-US" sz="1200" dirty="0"/>
              <a:t>Captures nuanced contextual meanings in book descriptions.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Similar to BERT but uses a more robust fine-tuned transformer model.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Often provides contextually nuanced recommendations.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Processes book descriptions and user queries through </a:t>
            </a:r>
            <a:r>
              <a:rPr lang="en-US" sz="1200" dirty="0" err="1"/>
              <a:t>RoBERTa</a:t>
            </a:r>
            <a:r>
              <a:rPr lang="en-US" sz="1200" dirty="0"/>
              <a:t> to generate embeddings.</a:t>
            </a:r>
          </a:p>
          <a:p>
            <a:pPr algn="l"/>
            <a:r>
              <a:rPr lang="en-US" sz="1200" dirty="0"/>
              <a:t>Measures cosine similarity to provide recommendations.</a:t>
            </a:r>
          </a:p>
          <a:p>
            <a:pPr algn="l"/>
            <a:r>
              <a:rPr lang="en-US" sz="1200" dirty="0"/>
              <a:t>Focuses on high-quality contextual representations.</a:t>
            </a: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4CE5E45-53A3-A7F0-9037-00638CDD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51" y="3582172"/>
            <a:ext cx="4572000" cy="116205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E96D10-72FB-F7E5-61D3-0D7A67AA5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244" y="573044"/>
            <a:ext cx="1954174" cy="30861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8F5E6547-CB0E-251D-FB55-56A56911B434}"/>
              </a:ext>
            </a:extLst>
          </p:cNvPr>
          <p:cNvSpPr txBox="1">
            <a:spLocks/>
          </p:cNvSpPr>
          <p:nvPr/>
        </p:nvSpPr>
        <p:spPr>
          <a:xfrm>
            <a:off x="6235867" y="3660003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15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8" y="495644"/>
            <a:ext cx="2984829" cy="347530"/>
          </a:xfrm>
        </p:spPr>
        <p:txBody>
          <a:bodyPr/>
          <a:lstStyle/>
          <a:p>
            <a:r>
              <a:rPr lang="en-US" sz="1300" b="1" dirty="0" err="1"/>
              <a:t>DistilBERT</a:t>
            </a:r>
            <a:r>
              <a:rPr lang="en-US" sz="1300" b="1" dirty="0"/>
              <a:t>-Based Recommendation</a:t>
            </a:r>
            <a:endParaRPr lang="en-US" sz="13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3" y="975278"/>
            <a:ext cx="5408495" cy="246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</a:t>
            </a:r>
          </a:p>
          <a:p>
            <a:pPr algn="l"/>
            <a:r>
              <a:rPr lang="en-US" sz="1200" dirty="0"/>
              <a:t>A distilled version of BERT offering a faster and lighter alternative with minimal loss </a:t>
            </a:r>
          </a:p>
          <a:p>
            <a:pPr algn="l"/>
            <a:r>
              <a:rPr lang="en-US" sz="1200" dirty="0"/>
              <a:t>in accuracy.</a:t>
            </a:r>
          </a:p>
          <a:p>
            <a:pPr algn="l"/>
            <a:r>
              <a:rPr lang="en-US" sz="1200" dirty="0"/>
              <a:t>Ideal for resource-constrained environments.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A lightweight version of BERT for faster results.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Trades off some accuracy for speed.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Computes embeddings for descriptions and queries using </a:t>
            </a:r>
            <a:r>
              <a:rPr lang="en-US" sz="1200" dirty="0" err="1"/>
              <a:t>DistilBERT</a:t>
            </a:r>
            <a:r>
              <a:rPr lang="en-US" sz="1200" dirty="0"/>
              <a:t>.</a:t>
            </a:r>
          </a:p>
          <a:p>
            <a:pPr algn="l"/>
            <a:r>
              <a:rPr lang="en-US" sz="1200" dirty="0"/>
              <a:t>Identifies the most similar books using cosine similarity.</a:t>
            </a:r>
          </a:p>
          <a:p>
            <a:pPr algn="l"/>
            <a:r>
              <a:rPr lang="en-US" sz="1200" dirty="0"/>
              <a:t>Balances efficiency and effectiveness in recommendations.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DA2335E-DEA9-51BC-CA5F-F40585398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51" y="3662289"/>
            <a:ext cx="4572000" cy="90487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FBB478-BC49-5CEC-5225-85E3B280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18" y="665720"/>
            <a:ext cx="2984829" cy="30861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C4CF9A0-BC5C-7A65-A1F8-D629F965D6D9}"/>
              </a:ext>
            </a:extLst>
          </p:cNvPr>
          <p:cNvSpPr txBox="1">
            <a:spLocks/>
          </p:cNvSpPr>
          <p:nvPr/>
        </p:nvSpPr>
        <p:spPr>
          <a:xfrm>
            <a:off x="6127745" y="3752679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2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8" y="495644"/>
            <a:ext cx="3062961" cy="347530"/>
          </a:xfrm>
        </p:spPr>
        <p:txBody>
          <a:bodyPr/>
          <a:lstStyle/>
          <a:p>
            <a:r>
              <a:rPr lang="en-US" sz="1300" b="1" dirty="0"/>
              <a:t>Word2Vec-Based Recommendation</a:t>
            </a:r>
            <a:endParaRPr lang="en-US" sz="13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3" y="942620"/>
            <a:ext cx="5246665" cy="288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</a:t>
            </a:r>
          </a:p>
          <a:p>
            <a:pPr algn="l"/>
            <a:r>
              <a:rPr lang="en-US" sz="1200" dirty="0"/>
              <a:t>Represents words as dense vectors capturing semantic similarity through training </a:t>
            </a:r>
          </a:p>
          <a:p>
            <a:pPr algn="l"/>
            <a:r>
              <a:rPr lang="en-US" sz="1200" dirty="0"/>
              <a:t>on a corpus.</a:t>
            </a:r>
          </a:p>
          <a:p>
            <a:pPr algn="l"/>
            <a:r>
              <a:rPr lang="en-US" sz="1200" dirty="0"/>
              <a:t>Averages word vectors to represent entire book descriptions.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Uses dense vector representations of words to find semantic similarities.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Focuses on word-level embeddings to surface relevant books.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Generates word embeddings using Word2Vec for descriptions and user queries.</a:t>
            </a:r>
          </a:p>
          <a:p>
            <a:pPr algn="l"/>
            <a:r>
              <a:rPr lang="en-US" sz="1200" dirty="0"/>
              <a:t>Aggregates word embeddings to form book and query vectors.</a:t>
            </a:r>
          </a:p>
          <a:p>
            <a:pPr algn="l"/>
            <a:r>
              <a:rPr lang="en-US" sz="1200" dirty="0"/>
              <a:t>Matches books based on cosine similarity.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A7FD0F9-784E-6978-C549-7F03F845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98" y="4021501"/>
            <a:ext cx="4572000" cy="8572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D50F4B-A42A-6BF9-1660-8FBA1D99F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688" y="742950"/>
            <a:ext cx="2798773" cy="30861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EB6EF03-A51D-35AF-60D2-36F7DE90D598}"/>
              </a:ext>
            </a:extLst>
          </p:cNvPr>
          <p:cNvSpPr txBox="1">
            <a:spLocks/>
          </p:cNvSpPr>
          <p:nvPr/>
        </p:nvSpPr>
        <p:spPr>
          <a:xfrm>
            <a:off x="5872887" y="3829908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52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8" y="495644"/>
            <a:ext cx="2921446" cy="347530"/>
          </a:xfrm>
        </p:spPr>
        <p:txBody>
          <a:bodyPr/>
          <a:lstStyle/>
          <a:p>
            <a:pPr algn="l"/>
            <a:r>
              <a:rPr lang="en-US" sz="1300" b="1" dirty="0" err="1"/>
              <a:t>FastText</a:t>
            </a:r>
            <a:r>
              <a:rPr lang="en-US" sz="1300" b="1" dirty="0"/>
              <a:t>-Based Recommendation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3" y="861861"/>
            <a:ext cx="5987838" cy="24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endParaRPr lang="en-US" sz="1200" b="1" dirty="0">
              <a:solidFill>
                <a:schemeClr val="accent2"/>
              </a:solidFill>
            </a:endParaRPr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</a:t>
            </a:r>
          </a:p>
          <a:p>
            <a:pPr algn="l"/>
            <a:r>
              <a:rPr lang="en-US" sz="1200" dirty="0"/>
              <a:t>Enhances Word2Vec by considering </a:t>
            </a:r>
            <a:r>
              <a:rPr lang="en-US" sz="1200" dirty="0" err="1"/>
              <a:t>subword</a:t>
            </a:r>
            <a:r>
              <a:rPr lang="en-US" sz="1200" dirty="0"/>
              <a:t> information (character n-grams).</a:t>
            </a:r>
          </a:p>
          <a:p>
            <a:pPr algn="l"/>
            <a:r>
              <a:rPr lang="en-US" sz="1200" dirty="0"/>
              <a:t>Better for handling out-of-vocabulary words.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Similar to Word2Vec but includes </a:t>
            </a:r>
            <a:r>
              <a:rPr lang="en-US" sz="1200" dirty="0" err="1"/>
              <a:t>subword</a:t>
            </a:r>
            <a:r>
              <a:rPr lang="en-US" sz="1200" dirty="0"/>
              <a:t> information for better handling of rare and misspelled words.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Handles morphological richness in queries and data.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Uses </a:t>
            </a:r>
            <a:r>
              <a:rPr lang="en-US" sz="1200" dirty="0" err="1"/>
              <a:t>FastText</a:t>
            </a:r>
            <a:r>
              <a:rPr lang="en-US" sz="1200" dirty="0"/>
              <a:t> to create embeddings for book descriptions and queries.</a:t>
            </a:r>
          </a:p>
          <a:p>
            <a:pPr algn="l"/>
            <a:r>
              <a:rPr lang="en-US" sz="1200" dirty="0"/>
              <a:t>Matches based on similarity scores derived from these embeddings.</a:t>
            </a:r>
          </a:p>
          <a:p>
            <a:pPr algn="l"/>
            <a:r>
              <a:rPr lang="en-US" sz="1200" dirty="0"/>
              <a:t>Improves robustness in recommendations for uncommon words.</a:t>
            </a: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61C0346-814F-6C8C-DE8F-5F98ABE5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74" y="3631144"/>
            <a:ext cx="4572000" cy="7334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73FC1D-7AF6-ECA0-879E-19788A70B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861" y="673443"/>
            <a:ext cx="1918819" cy="30861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3847C33-9951-2CA5-40D0-6B379E7B4F45}"/>
              </a:ext>
            </a:extLst>
          </p:cNvPr>
          <p:cNvSpPr txBox="1">
            <a:spLocks/>
          </p:cNvSpPr>
          <p:nvPr/>
        </p:nvSpPr>
        <p:spPr>
          <a:xfrm>
            <a:off x="6251313" y="3744956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2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8" y="495644"/>
            <a:ext cx="2910561" cy="347530"/>
          </a:xfrm>
        </p:spPr>
        <p:txBody>
          <a:bodyPr/>
          <a:lstStyle/>
          <a:p>
            <a:pPr algn="l"/>
            <a:r>
              <a:rPr lang="en-US" sz="1300" b="1" dirty="0"/>
              <a:t>Doc2Vec-Based Recommendation</a:t>
            </a:r>
            <a:endParaRPr lang="en-US" sz="13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3" y="868188"/>
            <a:ext cx="8476546" cy="213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</a:t>
            </a:r>
          </a:p>
          <a:p>
            <a:pPr algn="l"/>
            <a:r>
              <a:rPr lang="en-US" sz="1200" dirty="0"/>
              <a:t>Extends Word2Vec to represent entire documents (e.g., book descriptions) as vectors.</a:t>
            </a:r>
          </a:p>
          <a:p>
            <a:pPr algn="l"/>
            <a:r>
              <a:rPr lang="en-US" sz="1200" dirty="0"/>
              <a:t>Captures the holistic context of a document.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Extends Word2Vec to work with entire documents instead of individual words.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Captures document-level semantics.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Trains Doc2Vec on book descriptions to learn document-level embeddings.</a:t>
            </a:r>
          </a:p>
          <a:p>
            <a:pPr algn="l"/>
            <a:r>
              <a:rPr lang="en-US" sz="1200" dirty="0"/>
              <a:t>Computes similarity between the query and book vectors.</a:t>
            </a:r>
          </a:p>
          <a:p>
            <a:pPr algn="l"/>
            <a:r>
              <a:rPr lang="en-US" sz="1200" dirty="0"/>
              <a:t>Provides content-aware recommendations based on document similarity.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5AE7A44-3BFA-F45E-FC71-376133DF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9" y="3234311"/>
            <a:ext cx="4572000" cy="11049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B5279F-70F4-01F8-B8FE-F6FE737CF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39" y="673443"/>
            <a:ext cx="1551018" cy="30861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70D0158-2DD8-17A3-237D-E64B9414B141}"/>
              </a:ext>
            </a:extLst>
          </p:cNvPr>
          <p:cNvSpPr txBox="1">
            <a:spLocks/>
          </p:cNvSpPr>
          <p:nvPr/>
        </p:nvSpPr>
        <p:spPr>
          <a:xfrm>
            <a:off x="6166360" y="3760402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7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>
            <a:spLocks noGrp="1"/>
          </p:cNvSpPr>
          <p:nvPr>
            <p:ph type="title"/>
          </p:nvPr>
        </p:nvSpPr>
        <p:spPr>
          <a:xfrm>
            <a:off x="333518" y="1511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CONTENTS</a:t>
            </a:r>
            <a:endParaRPr/>
          </a:p>
        </p:txBody>
      </p:sp>
      <p:graphicFrame>
        <p:nvGraphicFramePr>
          <p:cNvPr id="222" name="Google Shape;222;p42"/>
          <p:cNvGraphicFramePr/>
          <p:nvPr>
            <p:extLst>
              <p:ext uri="{D42A27DB-BD31-4B8C-83A1-F6EECF244321}">
                <p14:modId xmlns:p14="http://schemas.microsoft.com/office/powerpoint/2010/main" val="762961178"/>
              </p:ext>
            </p:extLst>
          </p:nvPr>
        </p:nvGraphicFramePr>
        <p:xfrm>
          <a:off x="1294848" y="953370"/>
          <a:ext cx="4577832" cy="3242218"/>
        </p:xfrm>
        <a:graphic>
          <a:graphicData uri="http://schemas.openxmlformats.org/drawingml/2006/table">
            <a:tbl>
              <a:tblPr>
                <a:noFill/>
                <a:tableStyleId>{D43BC045-8A88-47D4-B9E9-2D1E3BD3C256}</a:tableStyleId>
              </a:tblPr>
              <a:tblGrid>
                <a:gridCol w="4577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31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Introduction</a:t>
                      </a:r>
                      <a:endParaRPr sz="1600" b="1" dirty="0">
                        <a:solidFill>
                          <a:schemeClr val="dk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Project Overview</a:t>
                      </a:r>
                      <a:endParaRPr sz="1600" b="1" dirty="0">
                        <a:solidFill>
                          <a:schemeClr val="dk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17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noProof="0">
                          <a:solidFill>
                            <a:schemeClr val="dk1"/>
                          </a:solidFill>
                          <a:latin typeface="Electrolize"/>
                          <a:sym typeface="Arial"/>
                        </a:rPr>
                        <a:t>Exploratory Data Analysis (EDA) </a:t>
                      </a:r>
                      <a:endParaRPr lang="en-US" sz="1600" b="1" i="0" u="none" strike="noStrike" cap="none">
                        <a:solidFill>
                          <a:schemeClr val="dk1"/>
                        </a:solidFill>
                        <a:latin typeface="Electrolize"/>
                        <a:sym typeface="Arial"/>
                      </a:endParaRPr>
                    </a:p>
                  </a:txBody>
                  <a:tcPr marL="91425" marR="91425" marT="91425" marB="91425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464328"/>
                  </a:ext>
                </a:extLst>
              </a:tr>
              <a:tr h="4631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Data Preprocessing</a:t>
                      </a:r>
                      <a:endParaRPr sz="1600" b="1" dirty="0">
                        <a:solidFill>
                          <a:schemeClr val="dk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Modeling</a:t>
                      </a:r>
                      <a:endParaRPr lang="en-IN" sz="1600" b="1" err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174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lectrolize"/>
                          <a:ea typeface="Electrolize"/>
                          <a:cs typeface="Electrolize"/>
                        </a:rPr>
                        <a:t>Streamlit Demo</a:t>
                      </a:r>
                      <a:endParaRPr lang="en" sz="1600" b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895369"/>
                  </a:ext>
                </a:extLst>
              </a:tr>
              <a:tr h="463174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 noProof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lectrolize"/>
                          <a:sym typeface="Arial"/>
                        </a:rPr>
                        <a:t>Book Recommendation Chatbot Demo </a:t>
                      </a:r>
                      <a:endParaRPr lang="en-US" sz="1600" b="1" i="0" u="none" strike="noStrike" cap="none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61" y="495644"/>
            <a:ext cx="2795010" cy="347530"/>
          </a:xfrm>
        </p:spPr>
        <p:txBody>
          <a:bodyPr/>
          <a:lstStyle/>
          <a:p>
            <a:r>
              <a:rPr lang="en-US" sz="1300" b="1" dirty="0"/>
              <a:t>Graph-Based Recommendation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3" y="843254"/>
            <a:ext cx="8476546" cy="213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</a:t>
            </a:r>
          </a:p>
          <a:p>
            <a:pPr algn="l"/>
            <a:r>
              <a:rPr lang="en-US" sz="1200" dirty="0"/>
              <a:t>Constructs a graph connecting books to related entities (e.g., authors, genres).</a:t>
            </a:r>
          </a:p>
          <a:p>
            <a:pPr algn="l"/>
            <a:r>
              <a:rPr lang="en-US" sz="1200" dirty="0"/>
              <a:t>Explores graph relationships to recommend similar books.</a:t>
            </a:r>
          </a:p>
          <a:p>
            <a:pPr algn="l"/>
            <a:endParaRPr lang="en-US" sz="1200" dirty="0">
              <a:solidFill>
                <a:srgbClr val="434343"/>
              </a:solidFill>
            </a:endParaRPr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Utilizes author-category relationships to recommend books.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Explores network connections for novel recommendations.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Builds a network of books and their attributes.</a:t>
            </a:r>
          </a:p>
          <a:p>
            <a:pPr algn="l"/>
            <a:r>
              <a:rPr lang="en-US" sz="1200" dirty="0"/>
              <a:t>Traverses the graph using user input (e.g., author name) to find related books.</a:t>
            </a:r>
          </a:p>
          <a:p>
            <a:pPr algn="l"/>
            <a:r>
              <a:rPr lang="en-US" sz="1200" dirty="0"/>
              <a:t>Exploits structural relationships for recommendations.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F4C41ED-E6F2-FE61-6D0A-AAF646C7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83" y="3194070"/>
            <a:ext cx="3699306" cy="1200091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678C0B8-9B04-9047-D8B3-70D75937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237" y="1192813"/>
            <a:ext cx="2667000" cy="122872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D32E17B-33C5-CAB4-0EFD-BD1D668CD2BF}"/>
              </a:ext>
            </a:extLst>
          </p:cNvPr>
          <p:cNvSpPr txBox="1">
            <a:spLocks/>
          </p:cNvSpPr>
          <p:nvPr/>
        </p:nvSpPr>
        <p:spPr>
          <a:xfrm>
            <a:off x="6113550" y="2509280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7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61" y="495644"/>
            <a:ext cx="3382839" cy="347530"/>
          </a:xfrm>
        </p:spPr>
        <p:txBody>
          <a:bodyPr/>
          <a:lstStyle/>
          <a:p>
            <a:pPr algn="l"/>
            <a:r>
              <a:rPr lang="en-US" sz="1300" b="1" dirty="0"/>
              <a:t>Topic Modeling-Based Recommendation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2" y="934902"/>
            <a:ext cx="8738977" cy="213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endParaRPr lang="en-US" sz="1200" b="1" dirty="0">
              <a:solidFill>
                <a:schemeClr val="accent2"/>
              </a:solidFill>
            </a:endParaRPr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</a:t>
            </a:r>
          </a:p>
          <a:p>
            <a:pPr algn="l"/>
            <a:r>
              <a:rPr lang="en-US" sz="1200" dirty="0"/>
              <a:t>Uses Latent Dirichlet Allocation (LDA) to extract latent topics from book descriptions.</a:t>
            </a:r>
          </a:p>
          <a:p>
            <a:pPr algn="l"/>
            <a:r>
              <a:rPr lang="en-US" sz="1200" dirty="0"/>
              <a:t>Matches user queries to these topics for recommendations.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Maps the query to a topic distribution and finds books with similar topics.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Provides recommendations aligned with the broader thematic structure.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Preprocesses book descriptions and applies LDA to generate topic distributions.</a:t>
            </a:r>
          </a:p>
          <a:p>
            <a:pPr algn="l"/>
            <a:r>
              <a:rPr lang="en-US" sz="1200" dirty="0"/>
              <a:t>Maps user queries to topics and identifies books with similar topic proportions.</a:t>
            </a:r>
          </a:p>
          <a:p>
            <a:pPr algn="l"/>
            <a:r>
              <a:rPr lang="en-US" sz="1200" dirty="0"/>
              <a:t>Explains recommendations through interpretable topic keywords.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D12CE17-1681-96E1-50D6-2203DD41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" y="3304094"/>
            <a:ext cx="4457700" cy="17811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F8240-FB80-8D5D-3704-BB6681724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427" y="573045"/>
            <a:ext cx="2128345" cy="30861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6678E90-AC86-115F-7A5A-2CBAED8FC2F1}"/>
              </a:ext>
            </a:extLst>
          </p:cNvPr>
          <p:cNvSpPr txBox="1">
            <a:spLocks/>
          </p:cNvSpPr>
          <p:nvPr/>
        </p:nvSpPr>
        <p:spPr>
          <a:xfrm>
            <a:off x="6917257" y="3660003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29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58BFA-69E8-5362-5D88-D44F8D5C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61" y="495644"/>
            <a:ext cx="2800159" cy="347530"/>
          </a:xfrm>
        </p:spPr>
        <p:txBody>
          <a:bodyPr/>
          <a:lstStyle/>
          <a:p>
            <a:pPr algn="l"/>
            <a:r>
              <a:rPr lang="en-US" sz="1300" b="1" dirty="0"/>
              <a:t>Hybrid Recommendation</a:t>
            </a:r>
            <a:endParaRPr lang="en-US" sz="13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2F7C4F-C88C-57B2-2876-4E038D916E2F}"/>
              </a:ext>
            </a:extLst>
          </p:cNvPr>
          <p:cNvSpPr txBox="1">
            <a:spLocks/>
          </p:cNvSpPr>
          <p:nvPr/>
        </p:nvSpPr>
        <p:spPr>
          <a:xfrm>
            <a:off x="405023" y="1099952"/>
            <a:ext cx="5940085" cy="213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l"/>
            <a:r>
              <a:rPr lang="en-US" sz="1200" b="1" dirty="0">
                <a:solidFill>
                  <a:schemeClr val="accent2"/>
                </a:solidFill>
              </a:rPr>
              <a:t>Methodology</a:t>
            </a:r>
            <a:r>
              <a:rPr lang="en-US" sz="1200" dirty="0"/>
              <a:t>: </a:t>
            </a:r>
          </a:p>
          <a:p>
            <a:pPr algn="l"/>
            <a:r>
              <a:rPr lang="en-US" sz="1200" dirty="0"/>
              <a:t>Combines multiple models (e.g., content-based, collaborative filtering) to provide balanced </a:t>
            </a:r>
          </a:p>
          <a:p>
            <a:pPr algn="l"/>
            <a:r>
              <a:rPr lang="en-US" sz="1200" dirty="0"/>
              <a:t>recommendations.</a:t>
            </a:r>
          </a:p>
          <a:p>
            <a:pPr algn="l"/>
            <a:r>
              <a:rPr lang="en-US" sz="1200" dirty="0"/>
              <a:t>Benefits from the strengths of different models.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Logic</a:t>
            </a:r>
            <a:r>
              <a:rPr lang="en-US" sz="1200" dirty="0"/>
              <a:t>: Combines results from multiple models for a comprehensive list.</a:t>
            </a:r>
          </a:p>
          <a:p>
            <a:pPr algn="l"/>
            <a:endParaRPr lang="en-US" sz="1200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Key Feature</a:t>
            </a:r>
            <a:r>
              <a:rPr lang="en-US" sz="1200" dirty="0"/>
              <a:t>: Balances semantic depth with coverage and diversity.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>
                <a:solidFill>
                  <a:schemeClr val="accent2"/>
                </a:solidFill>
              </a:rPr>
              <a:t>What the Code Does</a:t>
            </a:r>
            <a:r>
              <a:rPr lang="en-US" sz="1200" dirty="0"/>
              <a:t>:</a:t>
            </a:r>
          </a:p>
          <a:p>
            <a:pPr algn="l"/>
            <a:r>
              <a:rPr lang="en-US" sz="1200" dirty="0"/>
              <a:t>Aggregates outputs from various recommendation models.</a:t>
            </a:r>
          </a:p>
          <a:p>
            <a:pPr algn="l"/>
            <a:r>
              <a:rPr lang="en-US" sz="1200" dirty="0"/>
              <a:t>Ranks and blends recommendations based on combined similarity scores.</a:t>
            </a:r>
          </a:p>
          <a:p>
            <a:pPr algn="l"/>
            <a:r>
              <a:rPr lang="en-US" sz="1200" dirty="0"/>
              <a:t>Ensures comprehensive recommendations by integrating diverse perspectives.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486D497-6E9E-22EA-74FC-83EF1FF68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14" y="3644601"/>
            <a:ext cx="4572000" cy="9620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F35DE4B-526B-24BB-8556-853FF98B4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108" y="673443"/>
            <a:ext cx="2000349" cy="30861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30B377E-33F6-69AA-2D38-8D17FA5897B3}"/>
              </a:ext>
            </a:extLst>
          </p:cNvPr>
          <p:cNvSpPr txBox="1">
            <a:spLocks/>
          </p:cNvSpPr>
          <p:nvPr/>
        </p:nvSpPr>
        <p:spPr>
          <a:xfrm>
            <a:off x="6174819" y="3760402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050" b="1" dirty="0"/>
              <a:t>Flask API: Postman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4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218007" y="2431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Streamlit</a:t>
            </a:r>
            <a:r>
              <a:rPr lang="en" dirty="0"/>
              <a:t> Demo</a:t>
            </a:r>
            <a:endParaRPr dirty="0"/>
          </a:p>
        </p:txBody>
      </p:sp>
      <p:pic>
        <p:nvPicPr>
          <p:cNvPr id="4" name="Streamlit Demo v1">
            <a:hlinkClick r:id="" action="ppaction://media"/>
            <a:extLst>
              <a:ext uri="{FF2B5EF4-FFF2-40B4-BE49-F238E27FC236}">
                <a16:creationId xmlns:a16="http://schemas.microsoft.com/office/drawing/2014/main" id="{1151C128-3470-488F-488C-CC74D9AD9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5888" y="885053"/>
            <a:ext cx="6370637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>
            <a:spLocks noGrp="1"/>
          </p:cNvSpPr>
          <p:nvPr>
            <p:ph type="title"/>
          </p:nvPr>
        </p:nvSpPr>
        <p:spPr>
          <a:xfrm>
            <a:off x="181971" y="87226"/>
            <a:ext cx="8415616" cy="705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ea typeface="Source Sans Pro"/>
              </a:rPr>
              <a:t>Book Recommendation </a:t>
            </a:r>
            <a:r>
              <a:rPr lang="en" b="1" dirty="0"/>
              <a:t>Chatbot Demo</a:t>
            </a:r>
            <a:endParaRPr lang="en-US" b="1"/>
          </a:p>
        </p:txBody>
      </p:sp>
      <p:grpSp>
        <p:nvGrpSpPr>
          <p:cNvPr id="2" name="Google Shape;441;p60">
            <a:extLst>
              <a:ext uri="{FF2B5EF4-FFF2-40B4-BE49-F238E27FC236}">
                <a16:creationId xmlns:a16="http://schemas.microsoft.com/office/drawing/2014/main" id="{E1A303F7-C311-48A5-D125-3EA98843085F}"/>
              </a:ext>
            </a:extLst>
          </p:cNvPr>
          <p:cNvGrpSpPr/>
          <p:nvPr/>
        </p:nvGrpSpPr>
        <p:grpSpPr>
          <a:xfrm>
            <a:off x="288994" y="795178"/>
            <a:ext cx="8654236" cy="4260578"/>
            <a:chOff x="4317600" y="1183850"/>
            <a:chExt cx="3846600" cy="2775751"/>
          </a:xfrm>
        </p:grpSpPr>
        <p:sp>
          <p:nvSpPr>
            <p:cNvPr id="3" name="Google Shape;442;p60">
              <a:extLst>
                <a:ext uri="{FF2B5EF4-FFF2-40B4-BE49-F238E27FC236}">
                  <a16:creationId xmlns:a16="http://schemas.microsoft.com/office/drawing/2014/main" id="{08D7DAE2-43C0-EEC7-245D-31E6BA3C9A31}"/>
                </a:ext>
              </a:extLst>
            </p:cNvPr>
            <p:cNvSpPr/>
            <p:nvPr/>
          </p:nvSpPr>
          <p:spPr>
            <a:xfrm>
              <a:off x="4317600" y="1183850"/>
              <a:ext cx="3846600" cy="2388300"/>
            </a:xfrm>
            <a:prstGeom prst="roundRect">
              <a:avLst>
                <a:gd name="adj" fmla="val 577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3;p60">
              <a:extLst>
                <a:ext uri="{FF2B5EF4-FFF2-40B4-BE49-F238E27FC236}">
                  <a16:creationId xmlns:a16="http://schemas.microsoft.com/office/drawing/2014/main" id="{08784A5E-468F-99E0-C114-27BD3FB42550}"/>
                </a:ext>
              </a:extLst>
            </p:cNvPr>
            <p:cNvSpPr/>
            <p:nvPr/>
          </p:nvSpPr>
          <p:spPr>
            <a:xfrm>
              <a:off x="6196438" y="3393401"/>
              <a:ext cx="88921" cy="77122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4;p60">
              <a:extLst>
                <a:ext uri="{FF2B5EF4-FFF2-40B4-BE49-F238E27FC236}">
                  <a16:creationId xmlns:a16="http://schemas.microsoft.com/office/drawing/2014/main" id="{CF3C5A0E-E4A4-0D51-03DC-C30FE78E6190}"/>
                </a:ext>
              </a:extLst>
            </p:cNvPr>
            <p:cNvSpPr/>
            <p:nvPr/>
          </p:nvSpPr>
          <p:spPr>
            <a:xfrm>
              <a:off x="5562275" y="3569180"/>
              <a:ext cx="1391469" cy="39042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Screen Recording 2024-12-09 at 4.38.11 PM">
            <a:hlinkClick r:id="" action="ppaction://media"/>
            <a:extLst>
              <a:ext uri="{FF2B5EF4-FFF2-40B4-BE49-F238E27FC236}">
                <a16:creationId xmlns:a16="http://schemas.microsoft.com/office/drawing/2014/main" id="{91E97403-545B-18AD-EFCE-145BFEF0C0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950" y="825351"/>
            <a:ext cx="6844099" cy="36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>
            <a:spLocks noGrp="1"/>
          </p:cNvSpPr>
          <p:nvPr>
            <p:ph type="title"/>
          </p:nvPr>
        </p:nvSpPr>
        <p:spPr>
          <a:xfrm>
            <a:off x="181971" y="87226"/>
            <a:ext cx="8415616" cy="705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ea typeface="Source Sans Pro"/>
              </a:rPr>
              <a:t>Book Recommendation </a:t>
            </a:r>
            <a:r>
              <a:rPr lang="en" b="1" dirty="0"/>
              <a:t>Chatbot Demo</a:t>
            </a:r>
            <a:endParaRPr lang="en-US" b="1"/>
          </a:p>
        </p:txBody>
      </p:sp>
      <p:grpSp>
        <p:nvGrpSpPr>
          <p:cNvPr id="2" name="Google Shape;441;p60">
            <a:extLst>
              <a:ext uri="{FF2B5EF4-FFF2-40B4-BE49-F238E27FC236}">
                <a16:creationId xmlns:a16="http://schemas.microsoft.com/office/drawing/2014/main" id="{E1A303F7-C311-48A5-D125-3EA98843085F}"/>
              </a:ext>
            </a:extLst>
          </p:cNvPr>
          <p:cNvGrpSpPr/>
          <p:nvPr/>
        </p:nvGrpSpPr>
        <p:grpSpPr>
          <a:xfrm>
            <a:off x="288994" y="795178"/>
            <a:ext cx="8654236" cy="4260578"/>
            <a:chOff x="4317600" y="1183850"/>
            <a:chExt cx="3846600" cy="2775751"/>
          </a:xfrm>
        </p:grpSpPr>
        <p:sp>
          <p:nvSpPr>
            <p:cNvPr id="3" name="Google Shape;442;p60">
              <a:extLst>
                <a:ext uri="{FF2B5EF4-FFF2-40B4-BE49-F238E27FC236}">
                  <a16:creationId xmlns:a16="http://schemas.microsoft.com/office/drawing/2014/main" id="{08D7DAE2-43C0-EEC7-245D-31E6BA3C9A31}"/>
                </a:ext>
              </a:extLst>
            </p:cNvPr>
            <p:cNvSpPr/>
            <p:nvPr/>
          </p:nvSpPr>
          <p:spPr>
            <a:xfrm>
              <a:off x="4317600" y="1183850"/>
              <a:ext cx="3846600" cy="2388300"/>
            </a:xfrm>
            <a:prstGeom prst="roundRect">
              <a:avLst>
                <a:gd name="adj" fmla="val 577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3;p60">
              <a:extLst>
                <a:ext uri="{FF2B5EF4-FFF2-40B4-BE49-F238E27FC236}">
                  <a16:creationId xmlns:a16="http://schemas.microsoft.com/office/drawing/2014/main" id="{08784A5E-468F-99E0-C114-27BD3FB42550}"/>
                </a:ext>
              </a:extLst>
            </p:cNvPr>
            <p:cNvSpPr/>
            <p:nvPr/>
          </p:nvSpPr>
          <p:spPr>
            <a:xfrm>
              <a:off x="6196438" y="3393401"/>
              <a:ext cx="88921" cy="77122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4;p60">
              <a:extLst>
                <a:ext uri="{FF2B5EF4-FFF2-40B4-BE49-F238E27FC236}">
                  <a16:creationId xmlns:a16="http://schemas.microsoft.com/office/drawing/2014/main" id="{CF3C5A0E-E4A4-0D51-03DC-C30FE78E6190}"/>
                </a:ext>
              </a:extLst>
            </p:cNvPr>
            <p:cNvSpPr/>
            <p:nvPr/>
          </p:nvSpPr>
          <p:spPr>
            <a:xfrm>
              <a:off x="5562275" y="3569180"/>
              <a:ext cx="1391469" cy="39042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Screen Recording 2024-12-09 at 4.38.40 PM">
            <a:hlinkClick r:id="" action="ppaction://media"/>
            <a:extLst>
              <a:ext uri="{FF2B5EF4-FFF2-40B4-BE49-F238E27FC236}">
                <a16:creationId xmlns:a16="http://schemas.microsoft.com/office/drawing/2014/main" id="{250057FF-DEA2-7F73-942B-16E9DA9C8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144" y="822960"/>
            <a:ext cx="6848856" cy="36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0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>
            <a:spLocks noGrp="1"/>
          </p:cNvSpPr>
          <p:nvPr>
            <p:ph type="title"/>
          </p:nvPr>
        </p:nvSpPr>
        <p:spPr>
          <a:xfrm>
            <a:off x="181971" y="87226"/>
            <a:ext cx="8415616" cy="705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ea typeface="Source Sans Pro"/>
              </a:rPr>
              <a:t>Book Recommendation </a:t>
            </a:r>
            <a:r>
              <a:rPr lang="en" b="1" dirty="0"/>
              <a:t>Chatbot Demo</a:t>
            </a:r>
            <a:endParaRPr lang="en-US" b="1"/>
          </a:p>
        </p:txBody>
      </p:sp>
      <p:grpSp>
        <p:nvGrpSpPr>
          <p:cNvPr id="2" name="Google Shape;441;p60">
            <a:extLst>
              <a:ext uri="{FF2B5EF4-FFF2-40B4-BE49-F238E27FC236}">
                <a16:creationId xmlns:a16="http://schemas.microsoft.com/office/drawing/2014/main" id="{E1A303F7-C311-48A5-D125-3EA98843085F}"/>
              </a:ext>
            </a:extLst>
          </p:cNvPr>
          <p:cNvGrpSpPr/>
          <p:nvPr/>
        </p:nvGrpSpPr>
        <p:grpSpPr>
          <a:xfrm>
            <a:off x="288994" y="795178"/>
            <a:ext cx="8654236" cy="4260578"/>
            <a:chOff x="4317600" y="1183850"/>
            <a:chExt cx="3846600" cy="2775751"/>
          </a:xfrm>
        </p:grpSpPr>
        <p:sp>
          <p:nvSpPr>
            <p:cNvPr id="3" name="Google Shape;442;p60">
              <a:extLst>
                <a:ext uri="{FF2B5EF4-FFF2-40B4-BE49-F238E27FC236}">
                  <a16:creationId xmlns:a16="http://schemas.microsoft.com/office/drawing/2014/main" id="{08D7DAE2-43C0-EEC7-245D-31E6BA3C9A31}"/>
                </a:ext>
              </a:extLst>
            </p:cNvPr>
            <p:cNvSpPr/>
            <p:nvPr/>
          </p:nvSpPr>
          <p:spPr>
            <a:xfrm>
              <a:off x="4317600" y="1183850"/>
              <a:ext cx="3846600" cy="2388300"/>
            </a:xfrm>
            <a:prstGeom prst="roundRect">
              <a:avLst>
                <a:gd name="adj" fmla="val 577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3;p60">
              <a:extLst>
                <a:ext uri="{FF2B5EF4-FFF2-40B4-BE49-F238E27FC236}">
                  <a16:creationId xmlns:a16="http://schemas.microsoft.com/office/drawing/2014/main" id="{08784A5E-468F-99E0-C114-27BD3FB42550}"/>
                </a:ext>
              </a:extLst>
            </p:cNvPr>
            <p:cNvSpPr/>
            <p:nvPr/>
          </p:nvSpPr>
          <p:spPr>
            <a:xfrm>
              <a:off x="6196438" y="3393401"/>
              <a:ext cx="88921" cy="77122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4;p60">
              <a:extLst>
                <a:ext uri="{FF2B5EF4-FFF2-40B4-BE49-F238E27FC236}">
                  <a16:creationId xmlns:a16="http://schemas.microsoft.com/office/drawing/2014/main" id="{CF3C5A0E-E4A4-0D51-03DC-C30FE78E6190}"/>
                </a:ext>
              </a:extLst>
            </p:cNvPr>
            <p:cNvSpPr/>
            <p:nvPr/>
          </p:nvSpPr>
          <p:spPr>
            <a:xfrm>
              <a:off x="5562275" y="3569180"/>
              <a:ext cx="1391469" cy="39042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Screen Recording 2024-12-09 at 4.39.21 PM">
            <a:hlinkClick r:id="" action="ppaction://media"/>
            <a:extLst>
              <a:ext uri="{FF2B5EF4-FFF2-40B4-BE49-F238E27FC236}">
                <a16:creationId xmlns:a16="http://schemas.microsoft.com/office/drawing/2014/main" id="{95DB279B-DDB1-0D61-C461-43ACAB03AB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812" y="822960"/>
            <a:ext cx="674441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>
            <a:spLocks noGrp="1"/>
          </p:cNvSpPr>
          <p:nvPr>
            <p:ph type="title"/>
          </p:nvPr>
        </p:nvSpPr>
        <p:spPr>
          <a:xfrm>
            <a:off x="181971" y="87226"/>
            <a:ext cx="8415616" cy="705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ea typeface="Source Sans Pro"/>
              </a:rPr>
              <a:t>Book Recommendation </a:t>
            </a:r>
            <a:r>
              <a:rPr lang="en" b="1" dirty="0"/>
              <a:t>Chatbot Demo</a:t>
            </a:r>
            <a:endParaRPr lang="en-US" b="1"/>
          </a:p>
        </p:txBody>
      </p:sp>
      <p:grpSp>
        <p:nvGrpSpPr>
          <p:cNvPr id="2" name="Google Shape;441;p60">
            <a:extLst>
              <a:ext uri="{FF2B5EF4-FFF2-40B4-BE49-F238E27FC236}">
                <a16:creationId xmlns:a16="http://schemas.microsoft.com/office/drawing/2014/main" id="{E1A303F7-C311-48A5-D125-3EA98843085F}"/>
              </a:ext>
            </a:extLst>
          </p:cNvPr>
          <p:cNvGrpSpPr/>
          <p:nvPr/>
        </p:nvGrpSpPr>
        <p:grpSpPr>
          <a:xfrm>
            <a:off x="288994" y="795178"/>
            <a:ext cx="8654236" cy="4260578"/>
            <a:chOff x="4317600" y="1183850"/>
            <a:chExt cx="3846600" cy="2775751"/>
          </a:xfrm>
        </p:grpSpPr>
        <p:sp>
          <p:nvSpPr>
            <p:cNvPr id="3" name="Google Shape;442;p60">
              <a:extLst>
                <a:ext uri="{FF2B5EF4-FFF2-40B4-BE49-F238E27FC236}">
                  <a16:creationId xmlns:a16="http://schemas.microsoft.com/office/drawing/2014/main" id="{08D7DAE2-43C0-EEC7-245D-31E6BA3C9A31}"/>
                </a:ext>
              </a:extLst>
            </p:cNvPr>
            <p:cNvSpPr/>
            <p:nvPr/>
          </p:nvSpPr>
          <p:spPr>
            <a:xfrm>
              <a:off x="4317600" y="1183850"/>
              <a:ext cx="3846600" cy="2388300"/>
            </a:xfrm>
            <a:prstGeom prst="roundRect">
              <a:avLst>
                <a:gd name="adj" fmla="val 577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3;p60">
              <a:extLst>
                <a:ext uri="{FF2B5EF4-FFF2-40B4-BE49-F238E27FC236}">
                  <a16:creationId xmlns:a16="http://schemas.microsoft.com/office/drawing/2014/main" id="{08784A5E-468F-99E0-C114-27BD3FB42550}"/>
                </a:ext>
              </a:extLst>
            </p:cNvPr>
            <p:cNvSpPr/>
            <p:nvPr/>
          </p:nvSpPr>
          <p:spPr>
            <a:xfrm>
              <a:off x="6196438" y="3393401"/>
              <a:ext cx="88921" cy="77122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4;p60">
              <a:extLst>
                <a:ext uri="{FF2B5EF4-FFF2-40B4-BE49-F238E27FC236}">
                  <a16:creationId xmlns:a16="http://schemas.microsoft.com/office/drawing/2014/main" id="{CF3C5A0E-E4A4-0D51-03DC-C30FE78E6190}"/>
                </a:ext>
              </a:extLst>
            </p:cNvPr>
            <p:cNvSpPr/>
            <p:nvPr/>
          </p:nvSpPr>
          <p:spPr>
            <a:xfrm>
              <a:off x="5562275" y="3569180"/>
              <a:ext cx="1391469" cy="39042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Screen Recording 2024-12-09 at 4.39.56 PM">
            <a:hlinkClick r:id="" action="ppaction://media"/>
            <a:extLst>
              <a:ext uri="{FF2B5EF4-FFF2-40B4-BE49-F238E27FC236}">
                <a16:creationId xmlns:a16="http://schemas.microsoft.com/office/drawing/2014/main" id="{1ED6FC25-0E62-B883-9F28-F7CFDD3BA9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144" y="822960"/>
            <a:ext cx="6834624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>
            <a:spLocks noGrp="1"/>
          </p:cNvSpPr>
          <p:nvPr>
            <p:ph type="title"/>
          </p:nvPr>
        </p:nvSpPr>
        <p:spPr>
          <a:xfrm>
            <a:off x="181971" y="87226"/>
            <a:ext cx="8415616" cy="705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ea typeface="Source Sans Pro"/>
              </a:rPr>
              <a:t>Book Recommendation </a:t>
            </a:r>
            <a:r>
              <a:rPr lang="en" b="1" dirty="0"/>
              <a:t>Chatbot Demo</a:t>
            </a:r>
            <a:endParaRPr lang="en-US" b="1"/>
          </a:p>
        </p:txBody>
      </p:sp>
      <p:grpSp>
        <p:nvGrpSpPr>
          <p:cNvPr id="2" name="Google Shape;441;p60">
            <a:extLst>
              <a:ext uri="{FF2B5EF4-FFF2-40B4-BE49-F238E27FC236}">
                <a16:creationId xmlns:a16="http://schemas.microsoft.com/office/drawing/2014/main" id="{E1A303F7-C311-48A5-D125-3EA98843085F}"/>
              </a:ext>
            </a:extLst>
          </p:cNvPr>
          <p:cNvGrpSpPr/>
          <p:nvPr/>
        </p:nvGrpSpPr>
        <p:grpSpPr>
          <a:xfrm>
            <a:off x="288994" y="795178"/>
            <a:ext cx="8654236" cy="4260578"/>
            <a:chOff x="4317600" y="1183850"/>
            <a:chExt cx="3846600" cy="2775751"/>
          </a:xfrm>
        </p:grpSpPr>
        <p:sp>
          <p:nvSpPr>
            <p:cNvPr id="3" name="Google Shape;442;p60">
              <a:extLst>
                <a:ext uri="{FF2B5EF4-FFF2-40B4-BE49-F238E27FC236}">
                  <a16:creationId xmlns:a16="http://schemas.microsoft.com/office/drawing/2014/main" id="{08D7DAE2-43C0-EEC7-245D-31E6BA3C9A31}"/>
                </a:ext>
              </a:extLst>
            </p:cNvPr>
            <p:cNvSpPr/>
            <p:nvPr/>
          </p:nvSpPr>
          <p:spPr>
            <a:xfrm>
              <a:off x="4317600" y="1183850"/>
              <a:ext cx="3846600" cy="2388300"/>
            </a:xfrm>
            <a:prstGeom prst="roundRect">
              <a:avLst>
                <a:gd name="adj" fmla="val 577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3;p60">
              <a:extLst>
                <a:ext uri="{FF2B5EF4-FFF2-40B4-BE49-F238E27FC236}">
                  <a16:creationId xmlns:a16="http://schemas.microsoft.com/office/drawing/2014/main" id="{08784A5E-468F-99E0-C114-27BD3FB42550}"/>
                </a:ext>
              </a:extLst>
            </p:cNvPr>
            <p:cNvSpPr/>
            <p:nvPr/>
          </p:nvSpPr>
          <p:spPr>
            <a:xfrm>
              <a:off x="6196438" y="3393401"/>
              <a:ext cx="88921" cy="77122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4;p60">
              <a:extLst>
                <a:ext uri="{FF2B5EF4-FFF2-40B4-BE49-F238E27FC236}">
                  <a16:creationId xmlns:a16="http://schemas.microsoft.com/office/drawing/2014/main" id="{CF3C5A0E-E4A4-0D51-03DC-C30FE78E6190}"/>
                </a:ext>
              </a:extLst>
            </p:cNvPr>
            <p:cNvSpPr/>
            <p:nvPr/>
          </p:nvSpPr>
          <p:spPr>
            <a:xfrm>
              <a:off x="5562275" y="3569180"/>
              <a:ext cx="1391469" cy="39042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Screen Recording 2024-12-09 at 4.40.22 PM">
            <a:hlinkClick r:id="" action="ppaction://media"/>
            <a:extLst>
              <a:ext uri="{FF2B5EF4-FFF2-40B4-BE49-F238E27FC236}">
                <a16:creationId xmlns:a16="http://schemas.microsoft.com/office/drawing/2014/main" id="{795C0276-60A7-85C5-4535-B2BD419B61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144" y="822960"/>
            <a:ext cx="6789521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7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73"/>
          <p:cNvGrpSpPr/>
          <p:nvPr/>
        </p:nvGrpSpPr>
        <p:grpSpPr>
          <a:xfrm>
            <a:off x="2150074" y="1081436"/>
            <a:ext cx="4008003" cy="2820430"/>
            <a:chOff x="4245900" y="1244800"/>
            <a:chExt cx="4212300" cy="2673900"/>
          </a:xfrm>
        </p:grpSpPr>
        <p:sp>
          <p:nvSpPr>
            <p:cNvPr id="732" name="Google Shape;732;p73"/>
            <p:cNvSpPr/>
            <p:nvPr/>
          </p:nvSpPr>
          <p:spPr>
            <a:xfrm>
              <a:off x="4245900" y="1244800"/>
              <a:ext cx="4212300" cy="2673900"/>
            </a:xfrm>
            <a:prstGeom prst="roundRect">
              <a:avLst>
                <a:gd name="adj" fmla="val 897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3"/>
            <p:cNvSpPr/>
            <p:nvPr/>
          </p:nvSpPr>
          <p:spPr>
            <a:xfrm rot="5400000" flipH="1">
              <a:off x="4396407" y="2530220"/>
              <a:ext cx="156900" cy="17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5" name="Google Shape;735;p73" descr="A chalkboard with a message on it&#10;&#10;Description automatically generated"/>
          <p:cNvPicPr preferRelativeResize="0"/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72" r="2372"/>
          <a:stretch/>
        </p:blipFill>
        <p:spPr>
          <a:xfrm>
            <a:off x="2567139" y="1287343"/>
            <a:ext cx="3324073" cy="23264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C415B25B-2886-857C-8494-3D373636BB52}"/>
              </a:ext>
            </a:extLst>
          </p:cNvPr>
          <p:cNvSpPr txBox="1">
            <a:spLocks/>
          </p:cNvSpPr>
          <p:nvPr/>
        </p:nvSpPr>
        <p:spPr>
          <a:xfrm>
            <a:off x="2977961" y="4107773"/>
            <a:ext cx="2352228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600" b="1" dirty="0"/>
              <a:t>Any questions?</a:t>
            </a:r>
            <a:endParaRPr lang="en-US"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682326" y="1130540"/>
            <a:ext cx="7546525" cy="2878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IN" sz="1400" b="1" dirty="0">
                <a:solidFill>
                  <a:schemeClr val="accent2"/>
                </a:solidFill>
                <a:latin typeface="Electrolize"/>
              </a:rPr>
              <a:t>Introduction</a:t>
            </a:r>
            <a:r>
              <a:rPr lang="en-IN" sz="1400" dirty="0">
                <a:solidFill>
                  <a:schemeClr val="accent2"/>
                </a:solidFill>
                <a:latin typeface="Electroliz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latin typeface="Electrolize"/>
              </a:rPr>
              <a:t>A system that recommends books using advanced Natural Language Processing (NLP) models and integrates a chatbot for interactive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1400" dirty="0">
              <a:latin typeface="Electrolize"/>
            </a:endParaRPr>
          </a:p>
          <a:p>
            <a:pPr marL="139700" indent="0" algn="l">
              <a:buNone/>
            </a:pPr>
            <a:r>
              <a:rPr lang="en-IN" sz="1400" b="1" dirty="0">
                <a:solidFill>
                  <a:schemeClr val="accent2"/>
                </a:solidFill>
                <a:latin typeface="Electrolize"/>
              </a:rPr>
              <a:t>Problem Statement</a:t>
            </a:r>
            <a:r>
              <a:rPr lang="en-IN" sz="1400" dirty="0">
                <a:solidFill>
                  <a:schemeClr val="accent2"/>
                </a:solidFill>
                <a:latin typeface="Electroliz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latin typeface="Electrolize"/>
              </a:rPr>
              <a:t>Overwhelming number of books makes it difficult for readers to find relevant titles.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latin typeface="Electrolize"/>
              </a:rPr>
              <a:t>Lack of personalized recommendations and efficient systems to cater to user preferences makes it even more exhausting. </a:t>
            </a:r>
            <a:br>
              <a:rPr lang="en-IN" sz="1400" dirty="0">
                <a:latin typeface="Electrolize"/>
              </a:rPr>
            </a:br>
            <a:endParaRPr lang="en-IN" sz="1400" dirty="0">
              <a:latin typeface="Electrolize"/>
            </a:endParaRPr>
          </a:p>
          <a:p>
            <a:pPr marL="139700" indent="0" algn="l">
              <a:buNone/>
            </a:pPr>
            <a:r>
              <a:rPr lang="en-IN" sz="1400" b="1" dirty="0">
                <a:solidFill>
                  <a:schemeClr val="accent2"/>
                </a:solidFill>
                <a:latin typeface="Electrolize"/>
              </a:rPr>
              <a:t>Solution</a:t>
            </a:r>
            <a:r>
              <a:rPr lang="en-IN" sz="1400" dirty="0">
                <a:solidFill>
                  <a:schemeClr val="accent2"/>
                </a:solidFill>
                <a:latin typeface="Electroliz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>
                <a:latin typeface="Electrolize"/>
              </a:rPr>
              <a:t>An interactive chatbot that allows users to query and refine results based on specific interests.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latin typeface="Electrolize"/>
              </a:rPr>
              <a:t>Leveraging NLP models like BERT, TF-IDF, and hybrid approaches to provide personalized book suggestions.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latin typeface="Electrolize"/>
              </a:rPr>
              <a:t>An interactive chatbot that allows users to query and refine results based on specific interests.</a:t>
            </a:r>
          </a:p>
        </p:txBody>
      </p:sp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679380" y="241305"/>
            <a:ext cx="39102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Introduction</a:t>
            </a:r>
          </a:p>
        </p:txBody>
      </p:sp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l="19458" t="19631" r="18553" b="661"/>
          <a:stretch/>
        </p:blipFill>
        <p:spPr>
          <a:xfrm>
            <a:off x="7853199" y="3751048"/>
            <a:ext cx="1043913" cy="133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11F1-2A24-A410-CEB7-5BAD071AA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46" y="268423"/>
            <a:ext cx="7704000" cy="572700"/>
          </a:xfrm>
        </p:spPr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03ED0-70F6-0E4D-A0B1-18D3571A76B9}"/>
              </a:ext>
            </a:extLst>
          </p:cNvPr>
          <p:cNvSpPr txBox="1"/>
          <p:nvPr/>
        </p:nvSpPr>
        <p:spPr>
          <a:xfrm>
            <a:off x="914729" y="966393"/>
            <a:ext cx="6526651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100" b="1" dirty="0">
                <a:solidFill>
                  <a:schemeClr val="accent2"/>
                </a:solidFill>
                <a:latin typeface="Electrolize"/>
              </a:rPr>
              <a:t>Data Collection and Exploration</a:t>
            </a:r>
            <a:r>
              <a:rPr lang="en-IN" sz="1100" dirty="0">
                <a:solidFill>
                  <a:schemeClr val="accent2"/>
                </a:solidFill>
                <a:latin typeface="Electrolize"/>
              </a:rPr>
              <a:t>:</a:t>
            </a:r>
            <a:endParaRPr lang="en-IN">
              <a:solidFill>
                <a:schemeClr val="accent2"/>
              </a:solidFill>
              <a:latin typeface="Electrolize"/>
            </a:endParaRPr>
          </a:p>
          <a:p>
            <a:pPr marL="171450" lvl="1" indent="-171450">
              <a:buChar char="•"/>
            </a:pPr>
            <a:r>
              <a:rPr lang="en-IN" sz="1100" dirty="0">
                <a:latin typeface="Electrolize"/>
              </a:rPr>
              <a:t>Collected book datasets including titles, authors, descriptions, categories, and ratings.</a:t>
            </a:r>
          </a:p>
          <a:p>
            <a:pPr marL="171450" lvl="1" indent="-171450">
              <a:buChar char="•"/>
            </a:pPr>
            <a:r>
              <a:rPr lang="en-IN" sz="1100" dirty="0">
                <a:latin typeface="Electrolize"/>
              </a:rPr>
              <a:t>Explored data to understand distribution, missing values, and patterns.</a:t>
            </a:r>
            <a:br>
              <a:rPr lang="en-IN" sz="1100" dirty="0">
                <a:latin typeface="Electrolize"/>
              </a:rPr>
            </a:br>
            <a:endParaRPr lang="en-IN" sz="1100" dirty="0">
              <a:latin typeface="Electrolize"/>
            </a:endParaRPr>
          </a:p>
          <a:p>
            <a:r>
              <a:rPr lang="en-IN" sz="1100" b="1" dirty="0">
                <a:solidFill>
                  <a:schemeClr val="accent2"/>
                </a:solidFill>
                <a:latin typeface="Electrolize"/>
              </a:rPr>
              <a:t>Data Preprocessing</a:t>
            </a:r>
            <a:r>
              <a:rPr lang="en-IN" sz="1100" dirty="0">
                <a:solidFill>
                  <a:schemeClr val="accent2"/>
                </a:solidFill>
                <a:latin typeface="Electrolize"/>
              </a:rPr>
              <a:t>:</a:t>
            </a:r>
          </a:p>
          <a:p>
            <a:pPr marL="171450" lvl="1" indent="-171450">
              <a:buChar char="•"/>
            </a:pPr>
            <a:r>
              <a:rPr lang="en-IN" sz="1100" dirty="0">
                <a:latin typeface="Electrolize"/>
              </a:rPr>
              <a:t>Handled missing values and normalized text descriptions.</a:t>
            </a:r>
          </a:p>
          <a:p>
            <a:pPr marL="171450" lvl="1" indent="-171450">
              <a:buChar char="•"/>
            </a:pPr>
            <a:r>
              <a:rPr lang="en-IN" sz="1100" dirty="0">
                <a:latin typeface="Electrolize"/>
              </a:rPr>
              <a:t>Applied NLP techniques for spelling corrections and query expansion.</a:t>
            </a:r>
            <a:br>
              <a:rPr lang="en-IN" sz="1100" dirty="0">
                <a:latin typeface="Electrolize"/>
              </a:rPr>
            </a:br>
            <a:endParaRPr lang="en-IN" sz="1100" dirty="0">
              <a:latin typeface="Electrolize"/>
            </a:endParaRPr>
          </a:p>
          <a:p>
            <a:r>
              <a:rPr lang="en-IN" sz="1100" b="1" dirty="0">
                <a:solidFill>
                  <a:schemeClr val="accent2"/>
                </a:solidFill>
                <a:latin typeface="Electrolize"/>
              </a:rPr>
              <a:t>Feature Engineering</a:t>
            </a:r>
            <a:r>
              <a:rPr lang="en-IN" sz="1100" dirty="0">
                <a:solidFill>
                  <a:schemeClr val="accent2"/>
                </a:solidFill>
                <a:latin typeface="Electrolize"/>
              </a:rPr>
              <a:t>:</a:t>
            </a:r>
          </a:p>
          <a:p>
            <a:pPr marL="171450" lvl="1" indent="-171450">
              <a:buChar char="•"/>
            </a:pPr>
            <a:r>
              <a:rPr lang="en-IN" sz="1100" dirty="0">
                <a:latin typeface="Electrolize"/>
              </a:rPr>
              <a:t>Generated embeddings using models like TF-IDF, BERT, and Word2Vec.</a:t>
            </a:r>
          </a:p>
          <a:p>
            <a:pPr marL="171450" lvl="1" indent="-171450">
              <a:buChar char="•"/>
            </a:pPr>
            <a:r>
              <a:rPr lang="en-IN" sz="1100" dirty="0">
                <a:latin typeface="Electrolize"/>
              </a:rPr>
              <a:t>Engineered graph-based relationships between authors and books.</a:t>
            </a:r>
            <a:br>
              <a:rPr lang="en-IN" sz="1100" dirty="0">
                <a:latin typeface="Electrolize"/>
              </a:rPr>
            </a:br>
            <a:endParaRPr lang="en-IN" sz="1100" dirty="0">
              <a:latin typeface="Electrolize"/>
            </a:endParaRPr>
          </a:p>
          <a:p>
            <a:r>
              <a:rPr lang="en-IN" sz="1100" b="1" dirty="0">
                <a:solidFill>
                  <a:schemeClr val="accent2"/>
                </a:solidFill>
                <a:latin typeface="Electrolize"/>
              </a:rPr>
              <a:t>Model Selection</a:t>
            </a:r>
            <a:r>
              <a:rPr lang="en-IN" sz="1100" dirty="0">
                <a:solidFill>
                  <a:schemeClr val="accent2"/>
                </a:solidFill>
                <a:latin typeface="Electrolize"/>
              </a:rPr>
              <a:t>:</a:t>
            </a:r>
          </a:p>
          <a:p>
            <a:pPr lvl="1"/>
            <a:r>
              <a:rPr lang="en-IN" sz="1100" dirty="0">
                <a:latin typeface="Electrolize"/>
              </a:rPr>
              <a:t>Implemented multiple recommendation models:</a:t>
            </a:r>
            <a:endParaRPr lang="en-IN" sz="1100">
              <a:latin typeface="Electrolize"/>
            </a:endParaRPr>
          </a:p>
          <a:p>
            <a:pPr marL="171450" lvl="2" indent="-171450">
              <a:buChar char="•"/>
            </a:pPr>
            <a:r>
              <a:rPr lang="en-IN" sz="1100" dirty="0">
                <a:latin typeface="Electrolize"/>
              </a:rPr>
              <a:t>TF-IDF for keyword matching.</a:t>
            </a:r>
          </a:p>
          <a:p>
            <a:pPr marL="171450" lvl="2" indent="-171450">
              <a:buChar char="•"/>
            </a:pPr>
            <a:r>
              <a:rPr lang="en-IN" sz="1100" dirty="0">
                <a:latin typeface="Electrolize"/>
              </a:rPr>
              <a:t>BERT, </a:t>
            </a:r>
            <a:r>
              <a:rPr lang="en-IN" sz="1100" err="1">
                <a:latin typeface="Electrolize"/>
              </a:rPr>
              <a:t>RoBERTa</a:t>
            </a:r>
            <a:r>
              <a:rPr lang="en-IN" sz="1100" dirty="0">
                <a:latin typeface="Electrolize"/>
              </a:rPr>
              <a:t>, </a:t>
            </a:r>
            <a:r>
              <a:rPr lang="en-IN" sz="1100" err="1">
                <a:latin typeface="Electrolize"/>
              </a:rPr>
              <a:t>DistilBERT</a:t>
            </a:r>
            <a:r>
              <a:rPr lang="en-IN" sz="1100" dirty="0">
                <a:latin typeface="Electrolize"/>
              </a:rPr>
              <a:t> for contextual recommendations.</a:t>
            </a:r>
          </a:p>
          <a:p>
            <a:pPr marL="171450" lvl="2" indent="-171450">
              <a:buChar char="•"/>
            </a:pPr>
            <a:r>
              <a:rPr lang="en-IN" sz="1100" dirty="0">
                <a:latin typeface="Electrolize"/>
              </a:rPr>
              <a:t>Hybrid approach to aggregate results from all models.</a:t>
            </a:r>
            <a:br>
              <a:rPr lang="en-IN" sz="1100" dirty="0">
                <a:latin typeface="Electrolize"/>
              </a:rPr>
            </a:br>
            <a:endParaRPr lang="en-IN" sz="1100" dirty="0">
              <a:latin typeface="Electrolize"/>
            </a:endParaRPr>
          </a:p>
          <a:p>
            <a:r>
              <a:rPr lang="en-IN" sz="1100" b="1" dirty="0">
                <a:solidFill>
                  <a:schemeClr val="accent2"/>
                </a:solidFill>
                <a:latin typeface="Electrolize"/>
              </a:rPr>
              <a:t>Deployment</a:t>
            </a:r>
            <a:r>
              <a:rPr lang="en-IN" sz="1100" dirty="0">
                <a:solidFill>
                  <a:schemeClr val="accent2"/>
                </a:solidFill>
                <a:latin typeface="Electrolize"/>
              </a:rPr>
              <a:t>:</a:t>
            </a:r>
          </a:p>
          <a:p>
            <a:pPr marL="171450" lvl="1" indent="-171450">
              <a:buChar char="•"/>
            </a:pPr>
            <a:r>
              <a:rPr lang="en-IN" sz="1100" dirty="0">
                <a:latin typeface="Electrolize"/>
              </a:rPr>
              <a:t>Integrated Flask API to enable user interaction.</a:t>
            </a:r>
          </a:p>
          <a:p>
            <a:pPr marL="171450" indent="-171450">
              <a:buChar char="•"/>
            </a:pPr>
            <a:r>
              <a:rPr lang="en-IN" sz="1100" dirty="0">
                <a:latin typeface="Electrolize"/>
              </a:rPr>
              <a:t>Deployed a chatbot interface for querying recommendations in real-time</a:t>
            </a:r>
            <a:r>
              <a:rPr lang="en-IN" dirty="0">
                <a:latin typeface="Electrolize"/>
              </a:rPr>
              <a:t>.</a:t>
            </a:r>
            <a:endParaRPr lang="en-US" dirty="0">
              <a:latin typeface="Electrolize"/>
            </a:endParaRPr>
          </a:p>
        </p:txBody>
      </p:sp>
    </p:spTree>
    <p:extLst>
      <p:ext uri="{BB962C8B-B14F-4D97-AF65-F5344CB8AC3E}">
        <p14:creationId xmlns:p14="http://schemas.microsoft.com/office/powerpoint/2010/main" val="142153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8606-7503-8DC2-3EBA-6D3695A5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50" y="304982"/>
            <a:ext cx="7704000" cy="572700"/>
          </a:xfrm>
        </p:spPr>
        <p:txBody>
          <a:bodyPr/>
          <a:lstStyle/>
          <a:p>
            <a:r>
              <a:rPr lang="en-US" dirty="0"/>
              <a:t>Dataset Overview </a:t>
            </a:r>
            <a:br>
              <a:rPr lang="en-US" sz="1200" dirty="0">
                <a:cs typeface="Cairo"/>
              </a:rPr>
            </a:br>
            <a:endParaRPr lang="en-US" sz="1200" b="0">
              <a:cs typeface="Cairo"/>
            </a:endParaRPr>
          </a:p>
          <a:p>
            <a:r>
              <a:rPr lang="en-US" sz="1200" b="0" dirty="0">
                <a:cs typeface="Cairo"/>
              </a:rPr>
              <a:t>The dataset contains information about books, including columns such as title, author, description, rating, and </a:t>
            </a:r>
            <a:r>
              <a:rPr lang="en-US" sz="1200" b="0" dirty="0" err="1">
                <a:cs typeface="Cairo"/>
              </a:rPr>
              <a:t>publication_year</a:t>
            </a:r>
            <a:r>
              <a:rPr lang="en-US" sz="1200" b="0" dirty="0">
                <a:cs typeface="Cairo"/>
              </a:rPr>
              <a:t>.</a:t>
            </a:r>
            <a:br>
              <a:rPr lang="en-US" sz="1200" b="0" dirty="0">
                <a:cs typeface="Cairo"/>
              </a:rPr>
            </a:br>
            <a:endParaRPr lang="en-US" sz="1200" b="0" dirty="0">
              <a:cs typeface="Cairo"/>
            </a:endParaRPr>
          </a:p>
          <a:p>
            <a:r>
              <a:rPr lang="en-US" sz="1200" b="0" dirty="0">
                <a:cs typeface="Cairo"/>
              </a:rPr>
              <a:t>There are 6810 rows and 12 columns in total </a:t>
            </a:r>
            <a:br>
              <a:rPr lang="en-US" sz="1200" b="0" dirty="0">
                <a:cs typeface="Cairo"/>
              </a:rPr>
            </a:br>
            <a:br>
              <a:rPr lang="en-US" sz="1200" b="0" dirty="0">
                <a:cs typeface="Cairo"/>
              </a:rPr>
            </a:br>
            <a:r>
              <a:rPr lang="en-US" sz="1200" dirty="0">
                <a:solidFill>
                  <a:schemeClr val="accent2"/>
                </a:solidFill>
                <a:cs typeface="Cairo"/>
              </a:rPr>
              <a:t>Key Columns</a:t>
            </a:r>
            <a:r>
              <a:rPr lang="en-US" sz="1200" b="0" dirty="0">
                <a:solidFill>
                  <a:schemeClr val="accent2"/>
                </a:solidFill>
                <a:cs typeface="Cairo"/>
              </a:rPr>
              <a:t>:</a:t>
            </a:r>
            <a:br>
              <a:rPr lang="en-US" sz="1200" b="0" dirty="0">
                <a:cs typeface="Cairo"/>
              </a:rPr>
            </a:br>
            <a:r>
              <a:rPr lang="en-US" sz="1200" b="0" dirty="0">
                <a:cs typeface="Cairo"/>
              </a:rPr>
              <a:t>title: Name of the book.</a:t>
            </a:r>
            <a:br>
              <a:rPr lang="en-US" sz="1200" b="0" dirty="0">
                <a:cs typeface="Cairo"/>
              </a:rPr>
            </a:br>
            <a:r>
              <a:rPr lang="en-US" sz="1200" b="0" dirty="0">
                <a:cs typeface="Cairo"/>
              </a:rPr>
              <a:t>authors: List of authors.</a:t>
            </a:r>
            <a:endParaRPr lang="en-US" sz="1200"/>
          </a:p>
          <a:p>
            <a:r>
              <a:rPr lang="en-US" sz="1200" b="0" dirty="0">
                <a:cs typeface="Cairo"/>
              </a:rPr>
              <a:t>categories: Book genres or topics.</a:t>
            </a:r>
            <a:endParaRPr lang="en-US" sz="1200"/>
          </a:p>
          <a:p>
            <a:r>
              <a:rPr lang="en-US" sz="1200" b="0" dirty="0" err="1">
                <a:cs typeface="Cairo"/>
              </a:rPr>
              <a:t>average_rating</a:t>
            </a:r>
            <a:r>
              <a:rPr lang="en-US" sz="1200" b="0" dirty="0">
                <a:cs typeface="Cairo"/>
              </a:rPr>
              <a:t>: Average user rating on a scale of 0 to 5.</a:t>
            </a:r>
            <a:endParaRPr lang="en-US" sz="1200"/>
          </a:p>
          <a:p>
            <a:r>
              <a:rPr lang="en-US" sz="1200" b="0" dirty="0" err="1">
                <a:cs typeface="Cairo"/>
              </a:rPr>
              <a:t>ratings_count</a:t>
            </a:r>
            <a:r>
              <a:rPr lang="en-US" sz="1200" b="0" dirty="0">
                <a:cs typeface="Cairo"/>
              </a:rPr>
              <a:t>: Number of user ratings for the book.</a:t>
            </a:r>
            <a:endParaRPr lang="en-US" sz="1200"/>
          </a:p>
          <a:p>
            <a:r>
              <a:rPr lang="en-US" sz="1200" b="0" dirty="0" err="1">
                <a:cs typeface="Cairo"/>
              </a:rPr>
              <a:t>published_year</a:t>
            </a:r>
            <a:r>
              <a:rPr lang="en-US" sz="1200" b="0" dirty="0">
                <a:cs typeface="Cairo"/>
              </a:rPr>
              <a:t>: Year the book was published.</a:t>
            </a:r>
            <a:endParaRPr lang="en-US" sz="1200"/>
          </a:p>
          <a:p>
            <a:r>
              <a:rPr lang="en-US" sz="1200" b="0" dirty="0">
                <a:cs typeface="Cairo"/>
              </a:rPr>
              <a:t>isbn10: 10-digit International Standard Book Number.</a:t>
            </a:r>
            <a:endParaRPr lang="en-US" sz="1200"/>
          </a:p>
          <a:p>
            <a:r>
              <a:rPr lang="en-US" sz="1200" b="0" dirty="0">
                <a:cs typeface="Cairo"/>
              </a:rPr>
              <a:t>isbn13: 13-digit International Standard Book Number.</a:t>
            </a:r>
            <a:endParaRPr lang="en-US" sz="1200"/>
          </a:p>
          <a:p>
            <a:r>
              <a:rPr lang="en-US" sz="1200" b="0" dirty="0">
                <a:cs typeface="Cairo"/>
              </a:rPr>
              <a:t>thumbnail: URL of the book's cover image.</a:t>
            </a:r>
            <a:endParaRPr lang="en-US" sz="1200"/>
          </a:p>
          <a:p>
            <a:r>
              <a:rPr lang="en-US" sz="1200" b="0" dirty="0">
                <a:cs typeface="Cairo"/>
              </a:rPr>
              <a:t>description: Brief summary or description of the book.</a:t>
            </a:r>
            <a:endParaRPr lang="en-US" sz="1200"/>
          </a:p>
          <a:p>
            <a:r>
              <a:rPr lang="en-US" sz="1200" b="0" dirty="0">
                <a:cs typeface="Cairo"/>
              </a:rPr>
              <a:t>subtitle: Additional title information (e.g., a tagline).</a:t>
            </a:r>
            <a:br>
              <a:rPr lang="en-US" sz="1200" dirty="0">
                <a:cs typeface="Cairo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3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FB53-F72E-C517-D72A-8221E09D5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03" y="126520"/>
            <a:ext cx="7704000" cy="572700"/>
          </a:xfrm>
        </p:spPr>
        <p:txBody>
          <a:bodyPr/>
          <a:lstStyle/>
          <a:p>
            <a:r>
              <a:rPr lang="en-US" b="0"/>
              <a:t>Exploratory Data Analysis (EDA)</a:t>
            </a:r>
            <a:br>
              <a:rPr lang="en-US" b="0"/>
            </a:br>
            <a:r>
              <a:rPr lang="en-US" sz="1200" b="0">
                <a:latin typeface="Cairo"/>
                <a:cs typeface="Arial"/>
              </a:rPr>
              <a:t>.</a:t>
            </a:r>
            <a:endParaRPr lang="en-US">
              <a:latin typeface="Cairo"/>
            </a:endParaRPr>
          </a:p>
        </p:txBody>
      </p:sp>
      <p:pic>
        <p:nvPicPr>
          <p:cNvPr id="4" name="Picture 3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AFF5594A-E33E-4E34-DE3F-4196FBBB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" y="968338"/>
            <a:ext cx="4249923" cy="2781522"/>
          </a:xfrm>
          <a:prstGeom prst="rect">
            <a:avLst/>
          </a:prstGeom>
        </p:spPr>
      </p:pic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B8349B6C-F545-C7D3-0F38-48739A7A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433" y="2354890"/>
            <a:ext cx="4666808" cy="279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>
            <a:spLocks noGrp="1"/>
          </p:cNvSpPr>
          <p:nvPr>
            <p:ph type="title"/>
          </p:nvPr>
        </p:nvSpPr>
        <p:spPr>
          <a:xfrm>
            <a:off x="5747650" y="259695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19%</a:t>
            </a:r>
            <a:endParaRPr/>
          </a:p>
        </p:txBody>
      </p:sp>
      <p:sp>
        <p:nvSpPr>
          <p:cNvPr id="415" name="Google Shape;415;p58"/>
          <p:cNvSpPr txBox="1">
            <a:spLocks noGrp="1"/>
          </p:cNvSpPr>
          <p:nvPr>
            <p:ph type="subTitle" idx="1"/>
          </p:nvPr>
        </p:nvSpPr>
        <p:spPr>
          <a:xfrm>
            <a:off x="5472977" y="3053434"/>
            <a:ext cx="3328812" cy="800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19% of the books have missing descriptions, indicating the need for careful handling of missing data.</a:t>
            </a:r>
            <a:endParaRPr lang="en-US"/>
          </a:p>
        </p:txBody>
      </p:sp>
      <p:sp>
        <p:nvSpPr>
          <p:cNvPr id="416" name="Google Shape;416;p58"/>
          <p:cNvSpPr txBox="1">
            <a:spLocks noGrp="1"/>
          </p:cNvSpPr>
          <p:nvPr>
            <p:ph type="title" idx="2"/>
          </p:nvPr>
        </p:nvSpPr>
        <p:spPr>
          <a:xfrm>
            <a:off x="1084400" y="2596950"/>
            <a:ext cx="23229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17" name="Google Shape;417;p58"/>
          <p:cNvSpPr txBox="1">
            <a:spLocks noGrp="1"/>
          </p:cNvSpPr>
          <p:nvPr>
            <p:ph type="subTitle" idx="3"/>
          </p:nvPr>
        </p:nvSpPr>
        <p:spPr>
          <a:xfrm>
            <a:off x="619226" y="3066725"/>
            <a:ext cx="2796934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75% of the books are rated 3.77 or higher, showing generally positive feedback.</a:t>
            </a:r>
            <a:endParaRPr lang="en-US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18" name="Google Shape;418;p58"/>
          <p:cNvSpPr txBox="1">
            <a:spLocks noGrp="1"/>
          </p:cNvSpPr>
          <p:nvPr>
            <p:ph type="title" idx="4"/>
          </p:nvPr>
        </p:nvSpPr>
        <p:spPr>
          <a:xfrm>
            <a:off x="3421500" y="358250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19" name="Google Shape;419;p58"/>
          <p:cNvSpPr txBox="1">
            <a:spLocks noGrp="1"/>
          </p:cNvSpPr>
          <p:nvPr>
            <p:ph type="subTitle" idx="5"/>
          </p:nvPr>
        </p:nvSpPr>
        <p:spPr>
          <a:xfrm>
            <a:off x="2686082" y="4048873"/>
            <a:ext cx="3501591" cy="787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50% of the books have 304 pages or fewer, indicating they are medium-length on average.</a:t>
            </a:r>
            <a:endParaRPr lang="en-US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20" name="Google Shape;420;p58"/>
          <p:cNvSpPr/>
          <p:nvPr/>
        </p:nvSpPr>
        <p:spPr>
          <a:xfrm>
            <a:off x="1719800" y="1425002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8"/>
          <p:cNvSpPr/>
          <p:nvPr/>
        </p:nvSpPr>
        <p:spPr>
          <a:xfrm>
            <a:off x="1719800" y="1425002"/>
            <a:ext cx="1052100" cy="1052100"/>
          </a:xfrm>
          <a:prstGeom prst="blockArc">
            <a:avLst>
              <a:gd name="adj1" fmla="val 16205289"/>
              <a:gd name="adj2" fmla="val 7548987"/>
              <a:gd name="adj3" fmla="val 33875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8"/>
          <p:cNvSpPr/>
          <p:nvPr/>
        </p:nvSpPr>
        <p:spPr>
          <a:xfrm>
            <a:off x="6372100" y="1425002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8"/>
          <p:cNvSpPr/>
          <p:nvPr/>
        </p:nvSpPr>
        <p:spPr>
          <a:xfrm>
            <a:off x="6372100" y="1425002"/>
            <a:ext cx="1052100" cy="1052100"/>
          </a:xfrm>
          <a:prstGeom prst="blockArc">
            <a:avLst>
              <a:gd name="adj1" fmla="val 16248048"/>
              <a:gd name="adj2" fmla="val 19659280"/>
              <a:gd name="adj3" fmla="val 3145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8"/>
          <p:cNvSpPr/>
          <p:nvPr/>
        </p:nvSpPr>
        <p:spPr>
          <a:xfrm>
            <a:off x="4045950" y="2406477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8"/>
          <p:cNvSpPr/>
          <p:nvPr/>
        </p:nvSpPr>
        <p:spPr>
          <a:xfrm>
            <a:off x="4045950" y="2406477"/>
            <a:ext cx="1052100" cy="1052100"/>
          </a:xfrm>
          <a:prstGeom prst="blockArc">
            <a:avLst>
              <a:gd name="adj1" fmla="val 16219467"/>
              <a:gd name="adj2" fmla="val 857204"/>
              <a:gd name="adj3" fmla="val 34719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8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Descriptive Statistics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4E589FD-DE1F-6BA7-1593-E4C42AC0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>
            <a:extLst>
              <a:ext uri="{FF2B5EF4-FFF2-40B4-BE49-F238E27FC236}">
                <a16:creationId xmlns:a16="http://schemas.microsoft.com/office/drawing/2014/main" id="{F4FB0E72-915E-580B-DE8D-4059D4492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6849" y="24783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pic>
        <p:nvPicPr>
          <p:cNvPr id="3074" name="Picture 2" descr="A modern and sleek design representing a dataset concept. The image features an abstract depiction of stacked data blocks or tables arranged systematically, connected with thin lines to show data flow and relationships. The design incorporates a color palette of grey, orange, and white, similar to the shared reference image, with a clean and minimalistic aesthetic. The visual elements include glowing edges and a futuristic look, evoking technology and data analysis.">
            <a:extLst>
              <a:ext uri="{FF2B5EF4-FFF2-40B4-BE49-F238E27FC236}">
                <a16:creationId xmlns:a16="http://schemas.microsoft.com/office/drawing/2014/main" id="{FB6AA4C0-BEE6-B0DA-BE9C-A48258B9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6" y="1133304"/>
            <a:ext cx="3164376" cy="31643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8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DFBD-FC3B-73BF-766E-C2CE17377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02" y="283114"/>
            <a:ext cx="7231998" cy="657287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chemeClr val="tx1"/>
                </a:solidFill>
                <a:cs typeface="Arial"/>
              </a:rPr>
              <a:t>Data Standardization and Cleaning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 descr="Setting Missing Values When Importing Data — Analytics Made ...">
            <a:extLst>
              <a:ext uri="{FF2B5EF4-FFF2-40B4-BE49-F238E27FC236}">
                <a16:creationId xmlns:a16="http://schemas.microsoft.com/office/drawing/2014/main" id="{2CC9E794-F4DD-8650-F990-5465013D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44" y="3731473"/>
            <a:ext cx="1900993" cy="138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E347A-FF36-7EF1-CF1F-72D2F45A94C1}"/>
              </a:ext>
            </a:extLst>
          </p:cNvPr>
          <p:cNvSpPr txBox="1"/>
          <p:nvPr/>
        </p:nvSpPr>
        <p:spPr>
          <a:xfrm>
            <a:off x="429195" y="1264547"/>
            <a:ext cx="3719193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solidFill>
                <a:schemeClr val="tx1"/>
              </a:solidFill>
              <a:latin typeface="Electrolize"/>
            </a:endParaRPr>
          </a:p>
          <a:p>
            <a:r>
              <a:rPr lang="en-US" sz="1100" b="1" dirty="0">
                <a:solidFill>
                  <a:schemeClr val="accent2"/>
                </a:solidFill>
                <a:latin typeface="Electrolize"/>
              </a:rPr>
              <a:t>Replaced Missing and Unknown Data</a:t>
            </a:r>
          </a:p>
          <a:p>
            <a:pPr marL="285750" indent="-285750">
              <a:buChar char="•"/>
            </a:pPr>
            <a:r>
              <a:rPr lang="en-US" sz="1100" dirty="0">
                <a:solidFill>
                  <a:schemeClr val="tx1"/>
                </a:solidFill>
                <a:latin typeface="Electrolize"/>
              </a:rPr>
              <a:t>Replaced occurrences of 'Unknown' globally with </a:t>
            </a:r>
            <a:r>
              <a:rPr lang="en-US" sz="1100" err="1">
                <a:solidFill>
                  <a:schemeClr val="tx1"/>
                </a:solidFill>
                <a:latin typeface="Electrolize"/>
              </a:rPr>
              <a:t>NaN</a:t>
            </a:r>
            <a:r>
              <a:rPr lang="en-US" sz="1100" dirty="0">
                <a:solidFill>
                  <a:schemeClr val="tx1"/>
                </a:solidFill>
                <a:latin typeface="Electrolize"/>
              </a:rPr>
              <a:t> for consistent missing value handling.</a:t>
            </a:r>
            <a:br>
              <a:rPr lang="en-US" sz="1100" dirty="0">
                <a:latin typeface="Electrolize"/>
              </a:rPr>
            </a:br>
            <a:endParaRPr lang="en-US" sz="1100" dirty="0">
              <a:solidFill>
                <a:schemeClr val="tx1"/>
              </a:solidFill>
              <a:latin typeface="Electrolize"/>
            </a:endParaRPr>
          </a:p>
          <a:p>
            <a:r>
              <a:rPr lang="en-US" sz="1100" b="1" dirty="0">
                <a:solidFill>
                  <a:schemeClr val="accent2"/>
                </a:solidFill>
                <a:latin typeface="Electrolize"/>
              </a:rPr>
              <a:t>Filled text column gaps with placeholders</a:t>
            </a:r>
          </a:p>
          <a:p>
            <a:pPr marL="285750" indent="-285750">
              <a:buChar char="•"/>
            </a:pPr>
            <a:r>
              <a:rPr lang="en-US" sz="1100" dirty="0">
                <a:solidFill>
                  <a:schemeClr val="tx1"/>
                </a:solidFill>
                <a:latin typeface="Electrolize"/>
              </a:rPr>
              <a:t>authors: 'Unknown Author'</a:t>
            </a:r>
          </a:p>
          <a:p>
            <a:pPr marL="285750" indent="-285750">
              <a:buChar char="•"/>
            </a:pPr>
            <a:r>
              <a:rPr lang="en-US" sz="1100" dirty="0">
                <a:solidFill>
                  <a:schemeClr val="tx1"/>
                </a:solidFill>
                <a:latin typeface="Electrolize"/>
              </a:rPr>
              <a:t>categories: 'Unknown Category'</a:t>
            </a:r>
          </a:p>
          <a:p>
            <a:pPr marL="285750" indent="-285750">
              <a:buChar char="•"/>
            </a:pPr>
            <a:r>
              <a:rPr lang="en-US" sz="1100" dirty="0">
                <a:solidFill>
                  <a:schemeClr val="tx1"/>
                </a:solidFill>
                <a:latin typeface="Electrolize"/>
              </a:rPr>
              <a:t>description: 'Description Not Available'</a:t>
            </a:r>
          </a:p>
          <a:p>
            <a:pPr>
              <a:buChar char="•"/>
            </a:pPr>
            <a:r>
              <a:rPr lang="en-US" sz="1100" dirty="0">
                <a:solidFill>
                  <a:schemeClr val="tx1"/>
                </a:solidFill>
                <a:latin typeface="Electrolize"/>
              </a:rPr>
              <a:t>      Converted </a:t>
            </a:r>
            <a:r>
              <a:rPr lang="en-US" sz="1100" err="1">
                <a:solidFill>
                  <a:schemeClr val="tx1"/>
                </a:solidFill>
                <a:latin typeface="Electrolize"/>
              </a:rPr>
              <a:t>published_year</a:t>
            </a:r>
            <a:r>
              <a:rPr lang="en-US" sz="1100" dirty="0">
                <a:solidFill>
                  <a:schemeClr val="tx1"/>
                </a:solidFill>
                <a:latin typeface="Electrolize"/>
              </a:rPr>
              <a:t> to numeric and replaced missing/invalid values with -1.</a:t>
            </a:r>
            <a:br>
              <a:rPr lang="en-US" sz="1100" dirty="0">
                <a:latin typeface="Electrolize"/>
              </a:rPr>
            </a:br>
            <a:br>
              <a:rPr lang="en-US" sz="1100" dirty="0">
                <a:latin typeface="Electrolize"/>
              </a:rPr>
            </a:br>
            <a:r>
              <a:rPr lang="en-US" sz="1100" b="1" dirty="0">
                <a:solidFill>
                  <a:schemeClr val="accent2"/>
                </a:solidFill>
                <a:latin typeface="Electrolize"/>
              </a:rPr>
              <a:t>Removed Unnecessary Columns</a:t>
            </a:r>
          </a:p>
          <a:p>
            <a:pPr>
              <a:buChar char="•"/>
            </a:pPr>
            <a:r>
              <a:rPr lang="en-US" sz="1100" dirty="0">
                <a:solidFill>
                  <a:schemeClr val="tx1"/>
                </a:solidFill>
                <a:latin typeface="Electrolize"/>
              </a:rPr>
              <a:t>       Dropped irrelevant fields: subtitle, thumbnail, isbn10, isbn13.</a:t>
            </a:r>
          </a:p>
          <a:p>
            <a:pPr algn="ctr"/>
            <a:endParaRPr lang="en-US" dirty="0">
              <a:solidFill>
                <a:srgbClr val="434343"/>
              </a:solidFill>
              <a:latin typeface="Electrolize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A889EB2-3367-82EA-4597-652BD198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36" b="55154"/>
          <a:stretch/>
        </p:blipFill>
        <p:spPr>
          <a:xfrm>
            <a:off x="4449952" y="1991680"/>
            <a:ext cx="3714755" cy="11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699"/>
      </p:ext>
    </p:extLst>
  </p:cSld>
  <p:clrMapOvr>
    <a:masterClrMapping/>
  </p:clrMapOvr>
</p:sld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2700</Words>
  <Application>Microsoft Macintosh PowerPoint</Application>
  <PresentationFormat>On-screen Show (16:9)</PresentationFormat>
  <Paragraphs>306</Paragraphs>
  <Slides>29</Slides>
  <Notes>23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Cairo</vt:lpstr>
      <vt:lpstr>Electrolize</vt:lpstr>
      <vt:lpstr>Source Sans Pro</vt:lpstr>
      <vt:lpstr>Arial,Sans-Serif</vt:lpstr>
      <vt:lpstr>Arial</vt:lpstr>
      <vt:lpstr>South Korean Robotics &amp; AI History Lesson for College by Slidesgo</vt:lpstr>
      <vt:lpstr>Book Recommendation System  By: Valli, Gandhimati, Vathan, Sharath</vt:lpstr>
      <vt:lpstr>CONTENTS</vt:lpstr>
      <vt:lpstr>Introduction</vt:lpstr>
      <vt:lpstr>Project Overview</vt:lpstr>
      <vt:lpstr>Dataset Overview   The dataset contains information about books, including columns such as title, author, description, rating, and publication_year.  There are 6810 rows and 12 columns in total   Key Columns: title: Name of the book. authors: List of authors. categories: Book genres or topics. average_rating: Average user rating on a scale of 0 to 5. ratings_count: Number of user ratings for the book. published_year: Year the book was published. isbn10: 10-digit International Standard Book Number. isbn13: 13-digit International Standard Book Number. thumbnail: URL of the book's cover image. description: Brief summary or description of the book. subtitle: Additional title information (e.g., a tagline). </vt:lpstr>
      <vt:lpstr>Exploratory Data Analysis (EDA) .</vt:lpstr>
      <vt:lpstr>19%</vt:lpstr>
      <vt:lpstr>Data Processing</vt:lpstr>
      <vt:lpstr>Data Standardization and Cleaning</vt:lpstr>
      <vt:lpstr>PowerPoint Presentation</vt:lpstr>
      <vt:lpstr>PowerPoint Presentation</vt:lpstr>
      <vt:lpstr>Modeling</vt:lpstr>
      <vt:lpstr>TF-IDF-Based Content Filtering</vt:lpstr>
      <vt:lpstr>BERT-Based Recommendation</vt:lpstr>
      <vt:lpstr>RoBERTa-Based Recommendation</vt:lpstr>
      <vt:lpstr>DistilBERT-Based Recommendation</vt:lpstr>
      <vt:lpstr>Word2Vec-Based Recommendation</vt:lpstr>
      <vt:lpstr>FastText-Based Recommendation</vt:lpstr>
      <vt:lpstr>Doc2Vec-Based Recommendation</vt:lpstr>
      <vt:lpstr>Graph-Based Recommendation</vt:lpstr>
      <vt:lpstr>Topic Modeling-Based Recommendation</vt:lpstr>
      <vt:lpstr>Hybrid Recommendation</vt:lpstr>
      <vt:lpstr>Streamlit Demo</vt:lpstr>
      <vt:lpstr>Book Recommendation Chatbot Demo</vt:lpstr>
      <vt:lpstr>Book Recommendation Chatbot Demo</vt:lpstr>
      <vt:lpstr>Book Recommendation Chatbot Demo</vt:lpstr>
      <vt:lpstr>Book Recommendation Chatbot Demo</vt:lpstr>
      <vt:lpstr>Book Recommendation Chatbot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Sharath Mohan</cp:lastModifiedBy>
  <cp:revision>1071</cp:revision>
  <dcterms:modified xsi:type="dcterms:W3CDTF">2024-12-10T05:43:16Z</dcterms:modified>
</cp:coreProperties>
</file>